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29" r:id="rId1"/>
  </p:sldMasterIdLst>
  <p:notesMasterIdLst>
    <p:notesMasterId r:id="rId20"/>
  </p:notesMasterIdLst>
  <p:sldIdLst>
    <p:sldId id="256" r:id="rId2"/>
    <p:sldId id="280" r:id="rId3"/>
    <p:sldId id="281" r:id="rId4"/>
    <p:sldId id="257" r:id="rId5"/>
    <p:sldId id="276" r:id="rId6"/>
    <p:sldId id="258" r:id="rId7"/>
    <p:sldId id="267" r:id="rId8"/>
    <p:sldId id="268" r:id="rId9"/>
    <p:sldId id="270" r:id="rId10"/>
    <p:sldId id="271" r:id="rId11"/>
    <p:sldId id="266" r:id="rId12"/>
    <p:sldId id="272" r:id="rId13"/>
    <p:sldId id="278" r:id="rId14"/>
    <p:sldId id="279" r:id="rId15"/>
    <p:sldId id="273" r:id="rId16"/>
    <p:sldId id="277" r:id="rId17"/>
    <p:sldId id="274" r:id="rId18"/>
    <p:sldId id="275"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3" roundtripDataSignature="AMtx7mhGAdneU/JiodrV91VFEWaRP9i+7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CC"/>
    <a:srgbClr val="66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67" autoAdjust="0"/>
    <p:restoredTop sz="94616" autoAdjust="0"/>
  </p:normalViewPr>
  <p:slideViewPr>
    <p:cSldViewPr snapToGrid="0">
      <p:cViewPr varScale="1">
        <p:scale>
          <a:sx n="74" d="100"/>
          <a:sy n="74" d="100"/>
        </p:scale>
        <p:origin x="1020" y="6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216"/>
    </p:cViewPr>
  </p:sorterViewPr>
  <p:notesViewPr>
    <p:cSldViewPr snapToGrid="0">
      <p:cViewPr varScale="1">
        <p:scale>
          <a:sx n="60" d="100"/>
          <a:sy n="60" d="100"/>
        </p:scale>
        <p:origin x="2500" y="-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tableStyles" Target="tableStyles.xml"/></Relationships>
</file>

<file path=ppt/media/image1.jpg>
</file>

<file path=ppt/media/image10.jfif>
</file>

<file path=ppt/media/image11.png>
</file>

<file path=ppt/media/image12.png>
</file>

<file path=ppt/media/image13.jfif>
</file>

<file path=ppt/media/image14.jpg>
</file>

<file path=ppt/media/image15.jpeg>
</file>

<file path=ppt/media/image16.jpeg>
</file>

<file path=ppt/media/image17.jpeg>
</file>

<file path=ppt/media/image18.png>
</file>

<file path=ppt/media/image19.jpg>
</file>

<file path=ppt/media/image2.png>
</file>

<file path=ppt/media/image20.jpeg>
</file>

<file path=ppt/media/image3.png>
</file>

<file path=ppt/media/image4.jpeg>
</file>

<file path=ppt/media/image5.jpeg>
</file>

<file path=ppt/media/image6.jfif>
</file>

<file path=ppt/media/image7.jfif>
</file>

<file path=ppt/media/image8.jfif>
</file>

<file path=ppt/media/image9.jf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000" y="812520"/>
            <a:ext cx="7127280" cy="40089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5" name="Google Shape;5;n"/>
          <p:cNvSpPr txBox="1">
            <a:spLocks noGrp="1"/>
          </p:cNvSpPr>
          <p:nvPr>
            <p:ph type="hdr" idx="3"/>
          </p:nvPr>
        </p:nvSpPr>
        <p:spPr>
          <a:xfrm>
            <a:off x="0" y="0"/>
            <a:ext cx="3280680" cy="53424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 name="Google Shape;6;n"/>
          <p:cNvSpPr txBox="1">
            <a:spLocks noGrp="1"/>
          </p:cNvSpPr>
          <p:nvPr>
            <p:ph type="dt" idx="10"/>
          </p:nvPr>
        </p:nvSpPr>
        <p:spPr>
          <a:xfrm>
            <a:off x="4278960" y="0"/>
            <a:ext cx="3280680" cy="53424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10157400"/>
            <a:ext cx="3280680" cy="534240"/>
          </a:xfrm>
          <a:prstGeom prst="rect">
            <a:avLst/>
          </a:prstGeom>
          <a:noFill/>
          <a:ln>
            <a:noFill/>
          </a:ln>
        </p:spPr>
        <p:txBody>
          <a:bodyPr spcFirstLastPara="1" wrap="square" lIns="0" tIns="0" rIns="0" bIns="0" anchor="b"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4278960" y="10157400"/>
            <a:ext cx="3280680" cy="534240"/>
          </a:xfrm>
          <a:prstGeom prst="rect">
            <a:avLst/>
          </a:prstGeom>
          <a:noFill/>
          <a:ln>
            <a:noFill/>
          </a:ln>
        </p:spPr>
        <p:txBody>
          <a:bodyPr spcFirstLastPara="1" wrap="square" lIns="0" tIns="0" rIns="0" bIns="0" anchor="b" anchorCtr="0">
            <a:noAutofit/>
          </a:bodyPr>
          <a:lstStyle/>
          <a:p>
            <a:pPr marL="0" marR="0" lvl="0" indent="0" algn="r" rtl="0">
              <a:spcBef>
                <a:spcPts val="0"/>
              </a:spcBef>
              <a:spcAft>
                <a:spcPts val="0"/>
              </a:spcAft>
              <a:buNone/>
            </a:pPr>
            <a:fld id="{00000000-1234-1234-1234-123412341234}" type="slidenum">
              <a:rPr lang="en-US" sz="1400" b="0" i="0" u="none" strike="noStrike" cap="none">
                <a:solidFill>
                  <a:schemeClr val="dk1"/>
                </a:solidFill>
                <a:latin typeface="Times New Roman"/>
                <a:ea typeface="Times New Roman"/>
                <a:cs typeface="Times New Roman"/>
                <a:sym typeface="Times New Roman"/>
              </a:rPr>
              <a:t>‹#›</a:t>
            </a:fld>
            <a:endParaRPr sz="1400" b="0" i="0" u="none" strike="noStrike" cap="none">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40142199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73" name="Google Shape;173;p1: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1664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2: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85" name="Google Shape;185;p2: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3159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3: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91" name="Google Shape;191;p3: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27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08075" y="812800"/>
            <a:ext cx="5343525" cy="4008438"/>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b="0" i="0" u="none" strike="noStrike" cap="none" smtClean="0">
                <a:solidFill>
                  <a:schemeClr val="dk1"/>
                </a:solidFill>
                <a:latin typeface="Times New Roman"/>
                <a:ea typeface="Times New Roman"/>
                <a:cs typeface="Times New Roman"/>
                <a:sym typeface="Times New Roman"/>
              </a:rPr>
              <a:t>10</a:t>
            </a:fld>
            <a:endParaRPr lang="en-US" sz="1400" b="0" i="0" u="none" strike="noStrike" cap="none">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7672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3" name="Google Shape;253;p11:notes"/>
          <p:cNvSpPr txBox="1">
            <a:spLocks noGrp="1"/>
          </p:cNvSpPr>
          <p:nvPr>
            <p:ph type="body" idx="1"/>
          </p:nvPr>
        </p:nvSpPr>
        <p:spPr>
          <a:xfrm>
            <a:off x="685800" y="4343400"/>
            <a:ext cx="5486040" cy="411444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b="0" strike="noStrike">
              <a:latin typeface="Arial"/>
              <a:ea typeface="Arial"/>
              <a:cs typeface="Arial"/>
              <a:sym typeface="Arial"/>
            </a:endParaRPr>
          </a:p>
        </p:txBody>
      </p:sp>
      <p:sp>
        <p:nvSpPr>
          <p:cNvPr id="254" name="Google Shape;254;p11:notes"/>
          <p:cNvSpPr txBox="1"/>
          <p:nvPr/>
        </p:nvSpPr>
        <p:spPr>
          <a:xfrm>
            <a:off x="3884760" y="8685360"/>
            <a:ext cx="2971440" cy="45684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000000"/>
                </a:solidFill>
                <a:latin typeface="Calibri"/>
                <a:ea typeface="Calibri"/>
                <a:cs typeface="Calibri"/>
                <a:sym typeface="Calibri"/>
              </a:rPr>
              <a:t>11</a:t>
            </a:fld>
            <a:endParaRPr sz="1200" b="0" i="0" u="none" strike="noStrike" cap="none">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7131542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08075" y="812800"/>
            <a:ext cx="5343525" cy="4008438"/>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b="0" i="0" u="none" strike="noStrike" cap="none" smtClean="0">
                <a:solidFill>
                  <a:schemeClr val="dk1"/>
                </a:solidFill>
                <a:latin typeface="Times New Roman"/>
                <a:ea typeface="Times New Roman"/>
                <a:cs typeface="Times New Roman"/>
                <a:sym typeface="Times New Roman"/>
              </a:rPr>
              <a:t>13</a:t>
            </a:fld>
            <a:endParaRPr lang="en-US" sz="1400" b="0" i="0" u="none" strike="noStrike" cap="none">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214207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106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44929361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29055827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x">
  <p:cSld name="1_Title Slide">
    <p:spTree>
      <p:nvGrpSpPr>
        <p:cNvPr id="1" name="Shape 15"/>
        <p:cNvGrpSpPr/>
        <p:nvPr/>
      </p:nvGrpSpPr>
      <p:grpSpPr>
        <a:xfrm>
          <a:off x="0" y="0"/>
          <a:ext cx="0" cy="0"/>
          <a:chOff x="0" y="0"/>
          <a:chExt cx="0" cy="0"/>
        </a:xfrm>
      </p:grpSpPr>
      <p:sp>
        <p:nvSpPr>
          <p:cNvPr id="16" name="Google Shape;16;p16"/>
          <p:cNvSpPr txBox="1">
            <a:spLocks noGrp="1"/>
          </p:cNvSpPr>
          <p:nvPr>
            <p:ph type="title"/>
          </p:nvPr>
        </p:nvSpPr>
        <p:spPr>
          <a:xfrm>
            <a:off x="457200" y="274680"/>
            <a:ext cx="8229240" cy="1142640"/>
          </a:xfrm>
          <a:prstGeom prst="rect">
            <a:avLst/>
          </a:prstGeom>
          <a:noFill/>
          <a:ln>
            <a:noFill/>
          </a:ln>
        </p:spPr>
        <p:txBody>
          <a:bodyPr spcFirstLastPara="1" wrap="square" lIns="0" tIns="0" rIns="0" bIns="0" anchor="ctr"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6"/>
          <p:cNvSpPr txBox="1">
            <a:spLocks noGrp="1"/>
          </p:cNvSpPr>
          <p:nvPr>
            <p:ph type="subTitle" idx="1"/>
          </p:nvPr>
        </p:nvSpPr>
        <p:spPr>
          <a:xfrm>
            <a:off x="457200" y="1600200"/>
            <a:ext cx="8229240" cy="4525560"/>
          </a:xfrm>
          <a:prstGeom prst="rect">
            <a:avLst/>
          </a:prstGeom>
          <a:noFill/>
          <a:ln>
            <a:noFill/>
          </a:ln>
        </p:spPr>
        <p:txBody>
          <a:bodyPr spcFirstLastPara="1" wrap="square" lIns="0" tIns="0" rIns="0" bIns="0" anchor="ctr" anchorCtr="0">
            <a:norm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167306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9014404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003857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4083565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94359743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86335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45835118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endParaRPr lang="en-IN"/>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65744128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19148556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endParaRPr lang="en-IN"/>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pPr marL="0" lvl="0" indent="0" algn="r" rtl="0">
              <a:spcBef>
                <a:spcPts val="0"/>
              </a:spcBef>
              <a:spcAft>
                <a:spcPts val="0"/>
              </a:spcAft>
              <a:buNone/>
            </a:pPr>
            <a:fld id="{00000000-1234-1234-1234-123412341234}" type="slidenum">
              <a:rPr lang="en-US" smtClean="0"/>
              <a:t>‹#›</a:t>
            </a:fld>
            <a:endParaRPr lang="en-US">
              <a:solidFill>
                <a:schemeClr val="dk1"/>
              </a:solidFill>
              <a:latin typeface="Times New Roman"/>
              <a:ea typeface="Times New Roman"/>
              <a:cs typeface="Times New Roman"/>
              <a:sym typeface="Times New Roman"/>
            </a:endParaRPr>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2649674"/>
      </p:ext>
    </p:extLst>
  </p:cSld>
  <p:clrMap bg1="lt1" tx1="dk1" bg2="lt2" tx2="dk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3.jfif"/><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4.xml"/><Relationship Id="rId5" Type="http://schemas.openxmlformats.org/officeDocument/2006/relationships/image" Target="../media/image20.jpeg"/><Relationship Id="rId4" Type="http://schemas.openxmlformats.org/officeDocument/2006/relationships/image" Target="../media/image1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jfif"/><Relationship Id="rId2" Type="http://schemas.openxmlformats.org/officeDocument/2006/relationships/image" Target="../media/image6.jfif"/><Relationship Id="rId1" Type="http://schemas.openxmlformats.org/officeDocument/2006/relationships/slideLayout" Target="../slideLayouts/slideLayout4.xml"/><Relationship Id="rId6" Type="http://schemas.openxmlformats.org/officeDocument/2006/relationships/image" Target="../media/image10.jfif"/><Relationship Id="rId5" Type="http://schemas.openxmlformats.org/officeDocument/2006/relationships/image" Target="../media/image9.jfif"/><Relationship Id="rId4" Type="http://schemas.openxmlformats.org/officeDocument/2006/relationships/image" Target="../media/image8.jf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
          <p:cNvSpPr txBox="1"/>
          <p:nvPr/>
        </p:nvSpPr>
        <p:spPr>
          <a:xfrm>
            <a:off x="1473184" y="2579016"/>
            <a:ext cx="6584271" cy="30456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br>
              <a:rPr lang="en-US" sz="1800" b="0" i="0" u="none" strike="noStrike" cap="none" dirty="0">
                <a:solidFill>
                  <a:srgbClr val="3333CC"/>
                </a:solidFill>
                <a:latin typeface="Arial"/>
                <a:ea typeface="Arial"/>
                <a:cs typeface="Arial"/>
                <a:sym typeface="Arial"/>
              </a:rPr>
            </a:br>
            <a:br>
              <a:rPr lang="en-US" sz="1800" b="0" i="0" u="none" strike="noStrike" cap="none" dirty="0">
                <a:solidFill>
                  <a:srgbClr val="3333CC"/>
                </a:solidFill>
                <a:latin typeface="Arial"/>
                <a:ea typeface="Arial"/>
                <a:cs typeface="Arial"/>
                <a:sym typeface="Arial"/>
              </a:rPr>
            </a:br>
            <a:br>
              <a:rPr lang="en-US" sz="1800" b="0" i="0" u="none" strike="noStrike" cap="none" dirty="0">
                <a:solidFill>
                  <a:srgbClr val="3333CC"/>
                </a:solidFill>
                <a:latin typeface="Arial"/>
                <a:ea typeface="Arial"/>
                <a:cs typeface="Arial"/>
                <a:sym typeface="Arial"/>
              </a:rPr>
            </a:br>
            <a:br>
              <a:rPr lang="en-US" sz="1800" b="0" i="0" u="none" strike="noStrike" cap="none" dirty="0">
                <a:solidFill>
                  <a:srgbClr val="3333CC"/>
                </a:solidFill>
                <a:latin typeface="Arial"/>
                <a:ea typeface="Arial"/>
                <a:cs typeface="Arial"/>
                <a:sym typeface="Arial"/>
              </a:rPr>
            </a:br>
            <a:br>
              <a:rPr lang="en-US" sz="1800" b="0" i="0" u="none" strike="noStrike" cap="none" dirty="0">
                <a:solidFill>
                  <a:srgbClr val="3333CC"/>
                </a:solidFill>
                <a:latin typeface="Arial"/>
                <a:ea typeface="Arial"/>
                <a:cs typeface="Arial"/>
                <a:sym typeface="Arial"/>
              </a:rPr>
            </a:br>
            <a:r>
              <a:rPr lang="en-US" sz="3200" b="1" i="0" u="sng" strike="noStrike" cap="none" dirty="0">
                <a:solidFill>
                  <a:srgbClr val="3333CC"/>
                </a:solidFill>
                <a:latin typeface="Times New Roman"/>
                <a:ea typeface="Times New Roman"/>
                <a:cs typeface="Times New Roman"/>
                <a:sym typeface="Times New Roman"/>
              </a:rPr>
              <a:t>B.Tech Project Evaluation</a:t>
            </a:r>
            <a:br>
              <a:rPr lang="en-US" sz="1800" b="0" i="0" u="none" strike="noStrike" cap="none" dirty="0">
                <a:solidFill>
                  <a:srgbClr val="3333CC"/>
                </a:solidFill>
                <a:latin typeface="Arial"/>
                <a:ea typeface="Arial"/>
                <a:cs typeface="Arial"/>
                <a:sym typeface="Arial"/>
              </a:rPr>
            </a:br>
            <a:r>
              <a:rPr lang="en-US" sz="2400" b="1" dirty="0">
                <a:latin typeface="Times New Roman"/>
                <a:cs typeface="Times New Roman"/>
                <a:sym typeface="Times New Roman"/>
              </a:rPr>
              <a:t>GSM-Based Automatic Alarm System For Disaster Management </a:t>
            </a:r>
            <a:br>
              <a:rPr lang="en-US" sz="2400" b="0" i="0" u="none" strike="noStrike" cap="none" dirty="0">
                <a:solidFill>
                  <a:srgbClr val="3333CC"/>
                </a:solidFill>
                <a:latin typeface="Arial"/>
                <a:ea typeface="Arial"/>
                <a:cs typeface="Arial"/>
                <a:sym typeface="Arial"/>
              </a:rPr>
            </a:br>
            <a:br>
              <a:rPr lang="en-US" sz="2400" b="0" i="0" u="none" strike="noStrike" cap="none" dirty="0">
                <a:solidFill>
                  <a:srgbClr val="3333CC"/>
                </a:solidFill>
                <a:latin typeface="Arial"/>
                <a:ea typeface="Arial"/>
                <a:cs typeface="Arial"/>
                <a:sym typeface="Arial"/>
              </a:rPr>
            </a:br>
            <a:br>
              <a:rPr lang="en-US" sz="2400" b="0" i="0" u="none" strike="noStrike" cap="none" dirty="0">
                <a:solidFill>
                  <a:srgbClr val="3333CC"/>
                </a:solidFill>
                <a:latin typeface="Arial"/>
                <a:ea typeface="Arial"/>
                <a:cs typeface="Arial"/>
                <a:sym typeface="Arial"/>
              </a:rPr>
            </a:br>
            <a:r>
              <a:rPr lang="en-US" sz="2800" b="0" i="0" u="none" strike="noStrike" cap="none" dirty="0">
                <a:solidFill>
                  <a:srgbClr val="3333CC"/>
                </a:solidFill>
                <a:latin typeface="Times New Roman"/>
                <a:ea typeface="Times New Roman"/>
                <a:cs typeface="Times New Roman"/>
                <a:sym typeface="Times New Roman"/>
              </a:rPr>
              <a:t> </a:t>
            </a:r>
            <a:endParaRPr sz="2800" b="0" i="0" u="none" strike="noStrike" cap="none" dirty="0">
              <a:solidFill>
                <a:srgbClr val="3333CC"/>
              </a:solidFill>
              <a:latin typeface="Calibri"/>
              <a:ea typeface="Calibri"/>
              <a:cs typeface="Calibri"/>
              <a:sym typeface="Calibri"/>
            </a:endParaRPr>
          </a:p>
        </p:txBody>
      </p:sp>
      <p:sp>
        <p:nvSpPr>
          <p:cNvPr id="176" name="Google Shape;176;p1"/>
          <p:cNvSpPr/>
          <p:nvPr/>
        </p:nvSpPr>
        <p:spPr>
          <a:xfrm>
            <a:off x="642960" y="5357880"/>
            <a:ext cx="8077680" cy="109584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None/>
            </a:pPr>
            <a:r>
              <a:rPr lang="en-US" sz="2200" b="1" i="0" u="none" strike="noStrike" cap="none" dirty="0">
                <a:solidFill>
                  <a:srgbClr val="3333CC"/>
                </a:solidFill>
                <a:latin typeface="Times New Roman"/>
                <a:ea typeface="Times New Roman"/>
                <a:cs typeface="Times New Roman"/>
                <a:sym typeface="Times New Roman"/>
              </a:rPr>
              <a:t>DEPARTMENT OF COMPUTER SCIENCE &amp; ENGINEERING</a:t>
            </a:r>
            <a:endParaRPr sz="2200" b="1" i="0" u="none" strike="noStrike" cap="none" dirty="0">
              <a:solidFill>
                <a:srgbClr val="3333CC"/>
              </a:solidFill>
              <a:latin typeface="Arial"/>
              <a:ea typeface="Arial"/>
              <a:cs typeface="Arial"/>
              <a:sym typeface="Arial"/>
            </a:endParaRPr>
          </a:p>
          <a:p>
            <a:pPr marL="0" marR="0" lvl="0" indent="0" algn="ctr" rtl="0">
              <a:lnSpc>
                <a:spcPct val="100000"/>
              </a:lnSpc>
              <a:spcBef>
                <a:spcPts val="0"/>
              </a:spcBef>
              <a:spcAft>
                <a:spcPts val="0"/>
              </a:spcAft>
              <a:buNone/>
            </a:pPr>
            <a:r>
              <a:rPr lang="en-US" sz="2200" b="1" i="0" u="none" strike="noStrike" cap="none" dirty="0">
                <a:solidFill>
                  <a:srgbClr val="3333CC"/>
                </a:solidFill>
                <a:latin typeface="Times New Roman"/>
                <a:ea typeface="Times New Roman"/>
                <a:cs typeface="Times New Roman"/>
                <a:sym typeface="Times New Roman"/>
              </a:rPr>
              <a:t>SCHOOL OF ENGINEERING AND TECHNOLOGY </a:t>
            </a:r>
            <a:endParaRPr sz="2200" b="1" i="0" u="none" strike="noStrike" cap="none" dirty="0">
              <a:solidFill>
                <a:srgbClr val="3333CC"/>
              </a:solidFill>
              <a:latin typeface="Arial"/>
              <a:ea typeface="Arial"/>
              <a:cs typeface="Arial"/>
              <a:sym typeface="Arial"/>
            </a:endParaRPr>
          </a:p>
        </p:txBody>
      </p:sp>
      <p:sp>
        <p:nvSpPr>
          <p:cNvPr id="177" name="Google Shape;177;p1"/>
          <p:cNvSpPr/>
          <p:nvPr/>
        </p:nvSpPr>
        <p:spPr>
          <a:xfrm>
            <a:off x="352327" y="3714840"/>
            <a:ext cx="2994480" cy="164304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1800" b="0" i="0" u="none" strike="noStrike" cap="none" dirty="0">
                <a:solidFill>
                  <a:srgbClr val="17375E"/>
                </a:solidFill>
                <a:latin typeface="Georgia"/>
                <a:ea typeface="Georgia"/>
                <a:cs typeface="Georgia"/>
                <a:sym typeface="Georgia"/>
              </a:rPr>
              <a:t>		Presented by :-</a:t>
            </a:r>
            <a:endParaRPr sz="18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r>
              <a:rPr lang="en-US" sz="1800" b="0" i="0" u="none" strike="noStrike" cap="none" dirty="0">
                <a:solidFill>
                  <a:srgbClr val="17375E"/>
                </a:solidFill>
                <a:latin typeface="Georgia"/>
                <a:ea typeface="Georgia"/>
                <a:cs typeface="Georgia"/>
                <a:sym typeface="Georgia"/>
              </a:rPr>
              <a:t>                            </a:t>
            </a:r>
            <a:endParaRPr sz="1800" b="0" i="0" u="none" strike="noStrike" cap="none" dirty="0">
              <a:solidFill>
                <a:schemeClr val="dk1"/>
              </a:solidFill>
              <a:latin typeface="Arial"/>
              <a:ea typeface="Arial"/>
              <a:cs typeface="Arial"/>
              <a:sym typeface="Arial"/>
            </a:endParaRPr>
          </a:p>
          <a:p>
            <a:pPr marL="539640" marR="0" lvl="0" indent="0" algn="l" rtl="0">
              <a:lnSpc>
                <a:spcPct val="100000"/>
              </a:lnSpc>
              <a:spcBef>
                <a:spcPts val="0"/>
              </a:spcBef>
              <a:spcAft>
                <a:spcPts val="0"/>
              </a:spcAft>
              <a:buNone/>
            </a:pPr>
            <a:r>
              <a:rPr lang="en-IN" sz="1800" b="1" dirty="0">
                <a:latin typeface="Georgia"/>
                <a:ea typeface="Georgia"/>
                <a:cs typeface="Georgia"/>
                <a:sym typeface="Georgia"/>
              </a:rPr>
              <a:t>Vibhu Singh</a:t>
            </a:r>
            <a:r>
              <a:rPr lang="en-IN" sz="1800" b="1" i="0" u="none" strike="noStrike" cap="none" dirty="0">
                <a:latin typeface="Georgia"/>
                <a:ea typeface="Georgia"/>
                <a:cs typeface="Georgia"/>
                <a:sym typeface="Georgia"/>
              </a:rPr>
              <a:t>, </a:t>
            </a:r>
            <a:r>
              <a:rPr lang="en-IN" sz="1800" b="1" dirty="0" err="1">
                <a:latin typeface="Georgia"/>
                <a:ea typeface="Georgia"/>
                <a:cs typeface="Georgia"/>
                <a:sym typeface="Georgia"/>
              </a:rPr>
              <a:t>VanshPanwar</a:t>
            </a:r>
            <a:r>
              <a:rPr lang="en-IN" sz="1800" b="1" dirty="0">
                <a:latin typeface="Georgia"/>
                <a:ea typeface="Georgia"/>
                <a:cs typeface="Georgia"/>
                <a:sym typeface="Georgia"/>
              </a:rPr>
              <a:t>,</a:t>
            </a:r>
          </a:p>
          <a:p>
            <a:pPr marL="539640" marR="0" lvl="0" indent="0" algn="l" rtl="0">
              <a:lnSpc>
                <a:spcPct val="100000"/>
              </a:lnSpc>
              <a:spcBef>
                <a:spcPts val="0"/>
              </a:spcBef>
              <a:spcAft>
                <a:spcPts val="0"/>
              </a:spcAft>
              <a:buNone/>
            </a:pPr>
            <a:r>
              <a:rPr lang="en-IN" sz="1800" b="1" i="0" u="none" strike="noStrike" cap="none" dirty="0">
                <a:latin typeface="Georgia"/>
                <a:ea typeface="Georgia"/>
                <a:cs typeface="Georgia"/>
                <a:sym typeface="Georgia"/>
              </a:rPr>
              <a:t>Karan</a:t>
            </a:r>
            <a:endParaRPr lang="en-IN" sz="1800" dirty="0">
              <a:solidFill>
                <a:schemeClr val="dk1"/>
              </a:solidFill>
            </a:endParaRPr>
          </a:p>
          <a:p>
            <a:pPr marL="0" marR="0" lvl="0" indent="0" algn="ctr" rtl="0">
              <a:lnSpc>
                <a:spcPct val="100000"/>
              </a:lnSpc>
              <a:spcBef>
                <a:spcPts val="0"/>
              </a:spcBef>
              <a:spcAft>
                <a:spcPts val="0"/>
              </a:spcAft>
              <a:buNone/>
            </a:pPr>
            <a:endParaRPr sz="1800" b="0" i="0" u="none" strike="noStrike" cap="none" dirty="0">
              <a:solidFill>
                <a:schemeClr val="dk1"/>
              </a:solidFill>
              <a:latin typeface="Arial"/>
              <a:ea typeface="Arial"/>
              <a:cs typeface="Arial"/>
              <a:sym typeface="Arial"/>
            </a:endParaRPr>
          </a:p>
        </p:txBody>
      </p:sp>
      <p:sp>
        <p:nvSpPr>
          <p:cNvPr id="178" name="Google Shape;178;p1"/>
          <p:cNvSpPr/>
          <p:nvPr/>
        </p:nvSpPr>
        <p:spPr>
          <a:xfrm>
            <a:off x="5797194" y="3661338"/>
            <a:ext cx="2714400" cy="36468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1800" b="0" i="0" u="none" strike="noStrike" cap="none" dirty="0">
                <a:solidFill>
                  <a:srgbClr val="000000"/>
                </a:solidFill>
                <a:latin typeface="Times New Roman"/>
                <a:ea typeface="Times New Roman"/>
                <a:cs typeface="Times New Roman"/>
                <a:sym typeface="Times New Roman"/>
              </a:rPr>
              <a:t>Under the Supervision of:-</a:t>
            </a:r>
            <a:endParaRPr sz="1800" b="0" i="0" u="none" strike="noStrike" cap="none" dirty="0">
              <a:solidFill>
                <a:schemeClr val="dk1"/>
              </a:solidFill>
              <a:latin typeface="Arial"/>
              <a:ea typeface="Arial"/>
              <a:cs typeface="Arial"/>
              <a:sym typeface="Arial"/>
            </a:endParaRPr>
          </a:p>
        </p:txBody>
      </p:sp>
      <p:sp>
        <p:nvSpPr>
          <p:cNvPr id="179" name="Google Shape;179;p1"/>
          <p:cNvSpPr/>
          <p:nvPr/>
        </p:nvSpPr>
        <p:spPr>
          <a:xfrm>
            <a:off x="5506560" y="4262148"/>
            <a:ext cx="2994480" cy="118764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None/>
            </a:pPr>
            <a:r>
              <a:rPr lang="en-IN" sz="1800" b="1" i="0" dirty="0" err="1">
                <a:solidFill>
                  <a:srgbClr val="222222"/>
                </a:solidFill>
                <a:effectLst/>
                <a:latin typeface="Times New Roman" panose="02020603050405020304" pitchFamily="18" charset="0"/>
                <a:cs typeface="Times New Roman" panose="02020603050405020304" pitchFamily="18" charset="0"/>
              </a:rPr>
              <a:t>Dr.</a:t>
            </a:r>
            <a:r>
              <a:rPr lang="en-IN" sz="1800" b="1" i="0" dirty="0">
                <a:solidFill>
                  <a:srgbClr val="222222"/>
                </a:solidFill>
                <a:effectLst/>
                <a:latin typeface="Times New Roman" panose="02020603050405020304" pitchFamily="18" charset="0"/>
                <a:cs typeface="Times New Roman" panose="02020603050405020304" pitchFamily="18" charset="0"/>
              </a:rPr>
              <a:t> Mandeep Kaur</a:t>
            </a:r>
            <a:endParaRPr sz="1800" b="0" i="0" u="none" strike="noStrike" cap="none" dirty="0">
              <a:solidFill>
                <a:schemeClr val="dk1"/>
              </a:solidFill>
              <a:latin typeface="Times New Roman" panose="02020603050405020304" pitchFamily="18" charset="0"/>
              <a:cs typeface="Times New Roman" panose="02020603050405020304" pitchFamily="18" charset="0"/>
              <a:sym typeface="Arial"/>
            </a:endParaRPr>
          </a:p>
          <a:p>
            <a:pPr marL="0" marR="0" lvl="0" indent="0" algn="ctr" rtl="0">
              <a:lnSpc>
                <a:spcPct val="100000"/>
              </a:lnSpc>
              <a:spcBef>
                <a:spcPts val="0"/>
              </a:spcBef>
              <a:spcAft>
                <a:spcPts val="0"/>
              </a:spcAft>
              <a:buNone/>
            </a:pPr>
            <a:r>
              <a:rPr lang="en-US" sz="1800" b="1" i="0" u="none" strike="noStrike" cap="none" dirty="0">
                <a:solidFill>
                  <a:srgbClr val="000000"/>
                </a:solidFill>
                <a:latin typeface="Times New Roman"/>
                <a:ea typeface="Times New Roman"/>
                <a:cs typeface="Times New Roman"/>
                <a:sym typeface="Times New Roman"/>
              </a:rPr>
              <a:t>Sharda University,</a:t>
            </a:r>
          </a:p>
          <a:p>
            <a:pPr marL="0" marR="0" lvl="0" indent="0" algn="ctr" rtl="0">
              <a:lnSpc>
                <a:spcPct val="100000"/>
              </a:lnSpc>
              <a:spcBef>
                <a:spcPts val="0"/>
              </a:spcBef>
              <a:spcAft>
                <a:spcPts val="0"/>
              </a:spcAft>
              <a:buNone/>
            </a:pPr>
            <a:r>
              <a:rPr lang="en-US" sz="1800" b="1" i="0" u="none" strike="noStrike" cap="none" dirty="0">
                <a:solidFill>
                  <a:srgbClr val="000000"/>
                </a:solidFill>
                <a:latin typeface="Times New Roman"/>
                <a:ea typeface="Times New Roman"/>
                <a:cs typeface="Times New Roman"/>
                <a:sym typeface="Times New Roman"/>
              </a:rPr>
              <a:t> Gr. Noida</a:t>
            </a:r>
            <a:endParaRPr sz="18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endParaRPr sz="1800" b="0" i="0" u="none" strike="noStrike" cap="none" dirty="0">
              <a:solidFill>
                <a:schemeClr val="dk1"/>
              </a:solidFill>
              <a:latin typeface="Arial"/>
              <a:ea typeface="Arial"/>
              <a:cs typeface="Arial"/>
              <a:sym typeface="Arial"/>
            </a:endParaRPr>
          </a:p>
        </p:txBody>
      </p:sp>
      <p:sp>
        <p:nvSpPr>
          <p:cNvPr id="180" name="Google Shape;180;p1"/>
          <p:cNvSpPr txBox="1"/>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rgbClr val="8B8B8B"/>
                </a:solidFill>
                <a:latin typeface="Calibri"/>
                <a:ea typeface="Calibri"/>
                <a:cs typeface="Calibri"/>
                <a:sym typeface="Calibri"/>
              </a:rPr>
              <a:t>1</a:t>
            </a:fld>
            <a:endParaRPr sz="1200" b="0" i="0" u="none" strike="noStrike" cap="none">
              <a:solidFill>
                <a:schemeClr val="dk1"/>
              </a:solidFill>
              <a:latin typeface="Times New Roman"/>
              <a:ea typeface="Times New Roman"/>
              <a:cs typeface="Times New Roman"/>
              <a:sym typeface="Times New Roman"/>
            </a:endParaRPr>
          </a:p>
        </p:txBody>
      </p:sp>
      <p:sp>
        <p:nvSpPr>
          <p:cNvPr id="181" name="Google Shape;181;p1"/>
          <p:cNvSpPr/>
          <p:nvPr/>
        </p:nvSpPr>
        <p:spPr>
          <a:xfrm>
            <a:off x="155520" y="-144360"/>
            <a:ext cx="304560" cy="30456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2" name="Google Shape;182;p1"/>
          <p:cNvPicPr preferRelativeResize="0"/>
          <p:nvPr/>
        </p:nvPicPr>
        <p:blipFill rotWithShape="1">
          <a:blip r:embed="rId3">
            <a:alphaModFix/>
          </a:blip>
          <a:srcRect/>
          <a:stretch/>
        </p:blipFill>
        <p:spPr>
          <a:xfrm>
            <a:off x="1712700" y="321840"/>
            <a:ext cx="6105240" cy="17143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11861-142E-4DFC-B840-BCA16F33A80D}"/>
              </a:ext>
            </a:extLst>
          </p:cNvPr>
          <p:cNvSpPr>
            <a:spLocks noGrp="1"/>
          </p:cNvSpPr>
          <p:nvPr>
            <p:ph type="title"/>
          </p:nvPr>
        </p:nvSpPr>
        <p:spPr/>
        <p:txBody>
          <a:bodyPr>
            <a:normAutofit/>
          </a:bodyPr>
          <a:lstStyle/>
          <a:p>
            <a:pPr algn="ctr"/>
            <a:r>
              <a:rPr lang="en-US" sz="3300" b="1" i="0" strike="noStrike" cap="none" dirty="0">
                <a:solidFill>
                  <a:srgbClr val="3333CC"/>
                </a:solidFill>
                <a:latin typeface="Times New Roman" panose="02020603050405020304" pitchFamily="18" charset="0"/>
                <a:ea typeface="Calibri"/>
                <a:cs typeface="Times New Roman" panose="02020603050405020304" pitchFamily="18" charset="0"/>
                <a:sym typeface="Georgia"/>
              </a:rPr>
              <a:t>Components</a:t>
            </a:r>
            <a:br>
              <a:rPr lang="en-US" sz="3300" b="0" i="0" strike="noStrike" cap="none" dirty="0">
                <a:solidFill>
                  <a:srgbClr val="3333CC"/>
                </a:solidFill>
                <a:latin typeface="Times New Roman" panose="02020603050405020304" pitchFamily="18" charset="0"/>
                <a:ea typeface="Calibri"/>
                <a:cs typeface="Times New Roman" panose="02020603050405020304" pitchFamily="18" charset="0"/>
                <a:sym typeface="Calibri"/>
              </a:rPr>
            </a:br>
            <a:endParaRPr lang="en-IN" sz="3300" dirty="0">
              <a:solidFill>
                <a:srgbClr val="3333CC"/>
              </a:solidFill>
            </a:endParaRPr>
          </a:p>
        </p:txBody>
      </p:sp>
      <p:pic>
        <p:nvPicPr>
          <p:cNvPr id="23" name="Picture 22">
            <a:extLst>
              <a:ext uri="{FF2B5EF4-FFF2-40B4-BE49-F238E27FC236}">
                <a16:creationId xmlns:a16="http://schemas.microsoft.com/office/drawing/2014/main" id="{AFA966F5-5AA0-4400-9C3C-C28811B07008}"/>
              </a:ext>
            </a:extLst>
          </p:cNvPr>
          <p:cNvPicPr>
            <a:picLocks noChangeAspect="1"/>
          </p:cNvPicPr>
          <p:nvPr/>
        </p:nvPicPr>
        <p:blipFill>
          <a:blip r:embed="rId3"/>
          <a:stretch>
            <a:fillRect/>
          </a:stretch>
        </p:blipFill>
        <p:spPr>
          <a:xfrm>
            <a:off x="311526" y="3429000"/>
            <a:ext cx="2338575" cy="2155423"/>
          </a:xfrm>
          <a:prstGeom prst="rect">
            <a:avLst/>
          </a:prstGeom>
        </p:spPr>
      </p:pic>
      <p:pic>
        <p:nvPicPr>
          <p:cNvPr id="24" name="Picture 23">
            <a:extLst>
              <a:ext uri="{FF2B5EF4-FFF2-40B4-BE49-F238E27FC236}">
                <a16:creationId xmlns:a16="http://schemas.microsoft.com/office/drawing/2014/main" id="{5173E579-4F56-4C3D-9BAB-A524848BAD95}"/>
              </a:ext>
            </a:extLst>
          </p:cNvPr>
          <p:cNvPicPr>
            <a:picLocks noChangeAspect="1"/>
          </p:cNvPicPr>
          <p:nvPr/>
        </p:nvPicPr>
        <p:blipFill>
          <a:blip r:embed="rId4"/>
          <a:stretch>
            <a:fillRect/>
          </a:stretch>
        </p:blipFill>
        <p:spPr>
          <a:xfrm>
            <a:off x="5963293" y="3441298"/>
            <a:ext cx="2869181" cy="2143125"/>
          </a:xfrm>
          <a:prstGeom prst="rect">
            <a:avLst/>
          </a:prstGeom>
        </p:spPr>
      </p:pic>
      <p:pic>
        <p:nvPicPr>
          <p:cNvPr id="25" name="Picture 24">
            <a:extLst>
              <a:ext uri="{FF2B5EF4-FFF2-40B4-BE49-F238E27FC236}">
                <a16:creationId xmlns:a16="http://schemas.microsoft.com/office/drawing/2014/main" id="{5AC82AE4-A361-4DAD-A85B-45FA5BCF68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68993" y="1812174"/>
            <a:ext cx="2645490" cy="2143125"/>
          </a:xfrm>
          <a:prstGeom prst="rect">
            <a:avLst/>
          </a:prstGeom>
        </p:spPr>
      </p:pic>
      <p:sp>
        <p:nvSpPr>
          <p:cNvPr id="26" name="TextBox 25">
            <a:extLst>
              <a:ext uri="{FF2B5EF4-FFF2-40B4-BE49-F238E27FC236}">
                <a16:creationId xmlns:a16="http://schemas.microsoft.com/office/drawing/2014/main" id="{3AB9CD0C-201F-4BDD-8E14-70A53DB5C25F}"/>
              </a:ext>
            </a:extLst>
          </p:cNvPr>
          <p:cNvSpPr txBox="1"/>
          <p:nvPr/>
        </p:nvSpPr>
        <p:spPr>
          <a:xfrm>
            <a:off x="311526" y="5786007"/>
            <a:ext cx="2424300" cy="461665"/>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    Exhaust fan</a:t>
            </a:r>
            <a:endParaRPr lang="en-IN" sz="2400"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C9E1AB03-7820-451A-8B89-B8AC2DC1E154}"/>
              </a:ext>
            </a:extLst>
          </p:cNvPr>
          <p:cNvSpPr txBox="1"/>
          <p:nvPr/>
        </p:nvSpPr>
        <p:spPr>
          <a:xfrm>
            <a:off x="5350754" y="5703941"/>
            <a:ext cx="3335686" cy="461665"/>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                  GSM module</a:t>
            </a:r>
            <a:endParaRPr lang="en-IN" sz="2400" dirty="0">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C22BAF62-21E5-4B72-A8B4-F51B5E0DF30C}"/>
              </a:ext>
            </a:extLst>
          </p:cNvPr>
          <p:cNvSpPr txBox="1"/>
          <p:nvPr/>
        </p:nvSpPr>
        <p:spPr>
          <a:xfrm>
            <a:off x="3737281" y="3632841"/>
            <a:ext cx="2460263" cy="461665"/>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Buzzer Alarm</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4132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2000"/>
                                        <p:tgtEl>
                                          <p:spTgt spid="25"/>
                                        </p:tgtEl>
                                      </p:cBhvr>
                                    </p:animEffect>
                                    <p:anim calcmode="lin" valueType="num">
                                      <p:cBhvr>
                                        <p:cTn id="8" dur="2000" fill="hold"/>
                                        <p:tgtEl>
                                          <p:spTgt spid="25"/>
                                        </p:tgtEl>
                                        <p:attrNameLst>
                                          <p:attrName>ppt_w</p:attrName>
                                        </p:attrNameLst>
                                      </p:cBhvr>
                                      <p:tavLst>
                                        <p:tav tm="0" fmla="#ppt_w*sin(2.5*pi*$)">
                                          <p:val>
                                            <p:fltVal val="0"/>
                                          </p:val>
                                        </p:tav>
                                        <p:tav tm="100000">
                                          <p:val>
                                            <p:fltVal val="1"/>
                                          </p:val>
                                        </p:tav>
                                      </p:tavLst>
                                    </p:anim>
                                    <p:anim calcmode="lin" valueType="num">
                                      <p:cBhvr>
                                        <p:cTn id="9" dur="2000" fill="hold"/>
                                        <p:tgtEl>
                                          <p:spTgt spid="2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11"/>
          <p:cNvSpPr txBox="1"/>
          <p:nvPr/>
        </p:nvSpPr>
        <p:spPr>
          <a:xfrm>
            <a:off x="1045440" y="732702"/>
            <a:ext cx="7053120" cy="68976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300" b="1" dirty="0">
                <a:solidFill>
                  <a:srgbClr val="3333CC"/>
                </a:solidFill>
                <a:latin typeface="Times New Roman" panose="02020603050405020304" pitchFamily="18" charset="0"/>
                <a:ea typeface="Calibri"/>
                <a:cs typeface="Times New Roman" panose="02020603050405020304" pitchFamily="18" charset="0"/>
                <a:sym typeface="Georgia"/>
              </a:rPr>
              <a:t>Working Principle </a:t>
            </a:r>
            <a:br>
              <a:rPr lang="en-US" sz="3300" b="0" i="0" strike="noStrike" cap="none" dirty="0">
                <a:solidFill>
                  <a:srgbClr val="3333CC"/>
                </a:solidFill>
                <a:latin typeface="Times New Roman" panose="02020603050405020304" pitchFamily="18" charset="0"/>
                <a:ea typeface="Calibri"/>
                <a:cs typeface="Times New Roman" panose="02020603050405020304" pitchFamily="18" charset="0"/>
                <a:sym typeface="Calibri"/>
              </a:rPr>
            </a:br>
            <a:endParaRPr sz="3300" b="0" i="0" strike="noStrike" cap="none" dirty="0">
              <a:solidFill>
                <a:srgbClr val="3333CC"/>
              </a:solidFill>
              <a:latin typeface="Calibri"/>
              <a:ea typeface="Calibri"/>
              <a:cs typeface="Calibri"/>
              <a:sym typeface="Calibri"/>
            </a:endParaRPr>
          </a:p>
        </p:txBody>
      </p:sp>
      <p:sp>
        <p:nvSpPr>
          <p:cNvPr id="257" name="Google Shape;257;p11"/>
          <p:cNvSpPr txBox="1"/>
          <p:nvPr/>
        </p:nvSpPr>
        <p:spPr>
          <a:xfrm>
            <a:off x="309060" y="1559561"/>
            <a:ext cx="8568720" cy="4101500"/>
          </a:xfrm>
          <a:prstGeom prst="rect">
            <a:avLst/>
          </a:prstGeom>
          <a:noFill/>
          <a:ln>
            <a:noFill/>
          </a:ln>
        </p:spPr>
        <p:txBody>
          <a:bodyPr spcFirstLastPara="1" wrap="square" lIns="0" tIns="0" rIns="0" bIns="0" anchor="t" anchorCtr="0">
            <a:noAutofit/>
          </a:bodyPr>
          <a:lstStyle/>
          <a:p>
            <a:pPr marL="342900" marR="53340" lvl="0" indent="-342900" algn="just">
              <a:lnSpc>
                <a:spcPts val="1800"/>
              </a:lnSpc>
              <a:spcBef>
                <a:spcPts val="110"/>
              </a:spcBef>
              <a:spcAft>
                <a:spcPts val="800"/>
              </a:spcAft>
              <a:buFont typeface="Symbol" panose="05050102010706020507" pitchFamily="18" charset="2"/>
              <a:buChar char=""/>
            </a:pPr>
            <a:r>
              <a:rPr lang="en-US" sz="2100" dirty="0">
                <a:effectLst/>
                <a:latin typeface="Times New Roman" panose="02020603050405020304" pitchFamily="18" charset="0"/>
                <a:ea typeface="Calibri" panose="020F0502020204030204" pitchFamily="34" charset="0"/>
                <a:cs typeface="Times New Roman" panose="02020603050405020304" pitchFamily="18" charset="0"/>
              </a:rPr>
              <a:t>This framework depends on the Arduino UNO R3, MQ-6 gas sensor, photoelectric detector, GSM module and an exhaust fan. </a:t>
            </a:r>
          </a:p>
          <a:p>
            <a:pPr marL="342900" marR="53340" lvl="0" indent="-342900" algn="just">
              <a:lnSpc>
                <a:spcPts val="1800"/>
              </a:lnSpc>
              <a:spcBef>
                <a:spcPts val="110"/>
              </a:spcBef>
              <a:spcAft>
                <a:spcPts val="800"/>
              </a:spcAft>
              <a:buFont typeface="Symbol" panose="05050102010706020507" pitchFamily="18" charset="2"/>
              <a:buChar char=""/>
            </a:pPr>
            <a:r>
              <a:rPr lang="en-US" sz="2100" dirty="0">
                <a:effectLst/>
                <a:latin typeface="Times New Roman" panose="02020603050405020304" pitchFamily="18" charset="0"/>
                <a:ea typeface="Calibri" panose="020F0502020204030204" pitchFamily="34" charset="0"/>
                <a:cs typeface="Times New Roman" panose="02020603050405020304" pitchFamily="18" charset="0"/>
              </a:rPr>
              <a:t>At the point when the sensor identifies gas in the climate, (it will give computerized yield 1 and if gas in not recognized the sensor will give advanced yield 0. Arduino will get the sensor yield as computerized input.)</a:t>
            </a:r>
          </a:p>
          <a:p>
            <a:pPr marL="342900" marR="53340" lvl="0" indent="-342900" algn="just">
              <a:lnSpc>
                <a:spcPts val="1800"/>
              </a:lnSpc>
              <a:spcBef>
                <a:spcPts val="110"/>
              </a:spcBef>
              <a:spcAft>
                <a:spcPts val="800"/>
              </a:spcAft>
              <a:buFont typeface="Symbol" panose="05050102010706020507" pitchFamily="18" charset="2"/>
              <a:buChar char=""/>
            </a:pPr>
            <a:r>
              <a:rPr lang="en-US" sz="2100" dirty="0">
                <a:effectLst/>
                <a:latin typeface="Times New Roman" panose="02020603050405020304" pitchFamily="18" charset="0"/>
                <a:ea typeface="Calibri" panose="020F0502020204030204" pitchFamily="34" charset="0"/>
                <a:cs typeface="Times New Roman" panose="02020603050405020304" pitchFamily="18" charset="0"/>
              </a:rPr>
              <a:t>On the off chance that the sensor yield is high, at that point the ringer will begin tuning alongside the LCD that will show that "Gas recognized: Yes". </a:t>
            </a:r>
          </a:p>
          <a:p>
            <a:pPr marL="342900" marR="53340" lvl="0" indent="-342900" algn="just">
              <a:lnSpc>
                <a:spcPts val="1800"/>
              </a:lnSpc>
              <a:spcBef>
                <a:spcPts val="110"/>
              </a:spcBef>
              <a:spcAft>
                <a:spcPts val="800"/>
              </a:spcAft>
              <a:buFont typeface="Symbol" panose="05050102010706020507" pitchFamily="18" charset="2"/>
              <a:buChar char=""/>
            </a:pPr>
            <a:r>
              <a:rPr lang="en-US" sz="2100" dirty="0">
                <a:effectLst/>
                <a:latin typeface="Times New Roman" panose="02020603050405020304" pitchFamily="18" charset="0"/>
                <a:ea typeface="Calibri" panose="020F0502020204030204" pitchFamily="34" charset="0"/>
                <a:cs typeface="Times New Roman" panose="02020603050405020304" pitchFamily="18" charset="0"/>
              </a:rPr>
              <a:t>By the help of GSM module alert message send to the user and near gas station and simultaneously exhaust system will work.</a:t>
            </a:r>
          </a:p>
          <a:p>
            <a:pPr marL="342900" marR="53340" lvl="0" indent="-342900" algn="just">
              <a:lnSpc>
                <a:spcPts val="1800"/>
              </a:lnSpc>
              <a:spcBef>
                <a:spcPts val="110"/>
              </a:spcBef>
              <a:spcAft>
                <a:spcPts val="800"/>
              </a:spcAft>
              <a:buFont typeface="Symbol" panose="05050102010706020507" pitchFamily="18" charset="2"/>
              <a:buChar char=""/>
            </a:pPr>
            <a:r>
              <a:rPr lang="en-US" sz="2100" dirty="0">
                <a:effectLst/>
                <a:latin typeface="Times New Roman" panose="02020603050405020304" pitchFamily="18" charset="0"/>
                <a:ea typeface="Calibri" panose="020F0502020204030204" pitchFamily="34" charset="0"/>
                <a:cs typeface="Times New Roman" panose="02020603050405020304" pitchFamily="18" charset="0"/>
              </a:rPr>
              <a:t>Also, the GSM module will connect a cal</a:t>
            </a:r>
            <a:r>
              <a:rPr lang="en-US" sz="2100" dirty="0">
                <a:latin typeface="Times New Roman" panose="02020603050405020304" pitchFamily="18" charset="0"/>
                <a:ea typeface="Calibri" panose="020F0502020204030204" pitchFamily="34" charset="0"/>
                <a:cs typeface="Times New Roman" panose="02020603050405020304" pitchFamily="18" charset="0"/>
              </a:rPr>
              <a:t>l to fire extinguishing department with owner to take further action.</a:t>
            </a:r>
            <a:endParaRPr lang="en-US" sz="2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53340" lvl="0" indent="-342900" algn="just">
              <a:lnSpc>
                <a:spcPts val="1800"/>
              </a:lnSpc>
              <a:spcBef>
                <a:spcPts val="110"/>
              </a:spcBef>
              <a:spcAft>
                <a:spcPts val="800"/>
              </a:spcAft>
              <a:buFont typeface="Symbol" panose="05050102010706020507" pitchFamily="18" charset="2"/>
              <a:buChar char=""/>
            </a:pPr>
            <a:r>
              <a:rPr lang="en-US" sz="2100" dirty="0">
                <a:effectLst/>
                <a:latin typeface="Times New Roman" panose="02020603050405020304" pitchFamily="18" charset="0"/>
                <a:ea typeface="Calibri" panose="020F0502020204030204" pitchFamily="34" charset="0"/>
                <a:cs typeface="Times New Roman" panose="02020603050405020304" pitchFamily="18" charset="0"/>
              </a:rPr>
              <a:t>In the event that the sensor yield is low then ringer won't tune, and the LCD will show that "Gas distinguished: No".</a:t>
            </a:r>
          </a:p>
        </p:txBody>
      </p:sp>
      <p:sp>
        <p:nvSpPr>
          <p:cNvPr id="258" name="Google Shape;258;p11"/>
          <p:cNvSpPr txBox="1"/>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B8B8B"/>
                </a:solidFill>
                <a:latin typeface="Calibri"/>
                <a:ea typeface="Calibri"/>
                <a:cs typeface="Calibri"/>
                <a:sym typeface="Calibri"/>
              </a:rPr>
              <a:t>11</a:t>
            </a:fld>
            <a:endParaRPr sz="1200" b="0" i="0" u="none" strike="noStrike" cap="none">
              <a:solidFill>
                <a:srgbClr val="000000"/>
              </a:solidFill>
              <a:latin typeface="Times New Roman"/>
              <a:ea typeface="Times New Roman"/>
              <a:cs typeface="Times New Roman"/>
              <a:sym typeface="Times New Roman"/>
            </a:endParaRPr>
          </a:p>
        </p:txBody>
      </p:sp>
      <p:sp>
        <p:nvSpPr>
          <p:cNvPr id="259" name="Google Shape;259;p11"/>
          <p:cNvSpPr/>
          <p:nvPr/>
        </p:nvSpPr>
        <p:spPr>
          <a:xfrm>
            <a:off x="8721000" y="6487920"/>
            <a:ext cx="313560" cy="369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11861-142E-4DFC-B840-BCA16F33A80D}"/>
              </a:ext>
            </a:extLst>
          </p:cNvPr>
          <p:cNvSpPr>
            <a:spLocks noGrp="1"/>
          </p:cNvSpPr>
          <p:nvPr>
            <p:ph type="title"/>
          </p:nvPr>
        </p:nvSpPr>
        <p:spPr>
          <a:xfrm>
            <a:off x="800100" y="779763"/>
            <a:ext cx="7543800" cy="1450757"/>
          </a:xfrm>
        </p:spPr>
        <p:txBody>
          <a:bodyPr>
            <a:noAutofit/>
          </a:bodyPr>
          <a:lstStyle/>
          <a:p>
            <a:pPr algn="ctr"/>
            <a:r>
              <a:rPr lang="en-US" sz="3300" b="1" i="0" strike="noStrike" cap="none" dirty="0">
                <a:solidFill>
                  <a:srgbClr val="3333CC"/>
                </a:solidFill>
                <a:latin typeface="Times New Roman" panose="02020603050405020304" pitchFamily="18" charset="0"/>
                <a:ea typeface="Calibri"/>
                <a:cs typeface="Times New Roman" panose="02020603050405020304" pitchFamily="18" charset="0"/>
                <a:sym typeface="Georgia"/>
              </a:rPr>
              <a:t>Circuit </a:t>
            </a:r>
            <a:r>
              <a:rPr lang="en-US" sz="3300" b="1" dirty="0">
                <a:solidFill>
                  <a:srgbClr val="3333CC"/>
                </a:solidFill>
                <a:latin typeface="Times New Roman" panose="02020603050405020304" pitchFamily="18" charset="0"/>
                <a:ea typeface="Calibri"/>
                <a:cs typeface="Times New Roman" panose="02020603050405020304" pitchFamily="18" charset="0"/>
                <a:sym typeface="Georgia"/>
              </a:rPr>
              <a:t>S</a:t>
            </a:r>
            <a:r>
              <a:rPr lang="en-US" sz="3300" b="1" i="0" strike="noStrike" cap="none" dirty="0">
                <a:solidFill>
                  <a:srgbClr val="3333CC"/>
                </a:solidFill>
                <a:latin typeface="Times New Roman" panose="02020603050405020304" pitchFamily="18" charset="0"/>
                <a:ea typeface="Calibri"/>
                <a:cs typeface="Times New Roman" panose="02020603050405020304" pitchFamily="18" charset="0"/>
                <a:sym typeface="Georgia"/>
              </a:rPr>
              <a:t>imulat</a:t>
            </a:r>
            <a:r>
              <a:rPr lang="en-US" sz="3300" b="1" dirty="0">
                <a:solidFill>
                  <a:srgbClr val="3333CC"/>
                </a:solidFill>
                <a:latin typeface="Times New Roman" panose="02020603050405020304" pitchFamily="18" charset="0"/>
                <a:ea typeface="Calibri"/>
                <a:cs typeface="Times New Roman" panose="02020603050405020304" pitchFamily="18" charset="0"/>
                <a:sym typeface="Georgia"/>
              </a:rPr>
              <a:t>ion Diagram</a:t>
            </a:r>
            <a:br>
              <a:rPr lang="en-US" sz="3300" b="1" dirty="0">
                <a:solidFill>
                  <a:srgbClr val="3333CC"/>
                </a:solidFill>
                <a:latin typeface="Times New Roman" panose="02020603050405020304" pitchFamily="18" charset="0"/>
                <a:ea typeface="Calibri"/>
                <a:cs typeface="Times New Roman" panose="02020603050405020304" pitchFamily="18" charset="0"/>
                <a:sym typeface="Georgia"/>
              </a:rPr>
            </a:br>
            <a:r>
              <a:rPr lang="en-US" sz="3300" b="1" dirty="0">
                <a:solidFill>
                  <a:srgbClr val="3333CC"/>
                </a:solidFill>
                <a:latin typeface="Times New Roman" panose="02020603050405020304" pitchFamily="18" charset="0"/>
                <a:ea typeface="Calibri"/>
                <a:cs typeface="Times New Roman" panose="02020603050405020304" pitchFamily="18" charset="0"/>
                <a:sym typeface="Georgia"/>
              </a:rPr>
              <a:t>(half implementation)</a:t>
            </a:r>
            <a:br>
              <a:rPr lang="en-US" sz="3300" b="0" i="0" strike="noStrike" cap="none" dirty="0">
                <a:solidFill>
                  <a:srgbClr val="3333CC"/>
                </a:solidFill>
                <a:latin typeface="Times New Roman" panose="02020603050405020304" pitchFamily="18" charset="0"/>
                <a:ea typeface="Calibri"/>
                <a:cs typeface="Times New Roman" panose="02020603050405020304" pitchFamily="18" charset="0"/>
                <a:sym typeface="Calibri"/>
              </a:rPr>
            </a:br>
            <a:br>
              <a:rPr lang="en-US" sz="3300" b="0" i="0" strike="noStrike" cap="none" dirty="0">
                <a:solidFill>
                  <a:srgbClr val="3333CC"/>
                </a:solidFill>
                <a:latin typeface="Calibri"/>
                <a:ea typeface="Calibri"/>
                <a:cs typeface="Calibri"/>
                <a:sym typeface="Calibri"/>
              </a:rPr>
            </a:br>
            <a:endParaRPr lang="en-IN" sz="3300" b="1" dirty="0">
              <a:solidFill>
                <a:srgbClr val="3333CC"/>
              </a:solidFill>
            </a:endParaRPr>
          </a:p>
        </p:txBody>
      </p:sp>
      <p:pic>
        <p:nvPicPr>
          <p:cNvPr id="5" name="Content Placeholder 6">
            <a:extLst>
              <a:ext uri="{FF2B5EF4-FFF2-40B4-BE49-F238E27FC236}">
                <a16:creationId xmlns:a16="http://schemas.microsoft.com/office/drawing/2014/main" id="{6422D0B5-4A10-4E8C-8E71-EC6D4E10D04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500223" y="2230520"/>
            <a:ext cx="6143554" cy="3119772"/>
          </a:xfrm>
        </p:spPr>
      </p:pic>
    </p:spTree>
    <p:extLst>
      <p:ext uri="{BB962C8B-B14F-4D97-AF65-F5344CB8AC3E}">
        <p14:creationId xmlns:p14="http://schemas.microsoft.com/office/powerpoint/2010/main" val="1661860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9ACA3-CFE9-098A-3452-A61EBEF3D29F}"/>
              </a:ext>
            </a:extLst>
          </p:cNvPr>
          <p:cNvSpPr>
            <a:spLocks noGrp="1"/>
          </p:cNvSpPr>
          <p:nvPr>
            <p:ph type="title"/>
          </p:nvPr>
        </p:nvSpPr>
        <p:spPr>
          <a:xfrm>
            <a:off x="754380" y="701228"/>
            <a:ext cx="7543800" cy="748456"/>
          </a:xfrm>
        </p:spPr>
        <p:txBody>
          <a:bodyPr>
            <a:normAutofit/>
          </a:bodyPr>
          <a:lstStyle/>
          <a:p>
            <a:pPr algn="ctr"/>
            <a:r>
              <a:rPr lang="en-US" sz="3300" b="1" i="0" strike="noStrike" cap="none" dirty="0">
                <a:solidFill>
                  <a:srgbClr val="3333CC"/>
                </a:solidFill>
                <a:latin typeface="Times New Roman" panose="02020603050405020304" pitchFamily="18" charset="0"/>
                <a:ea typeface="Calibri"/>
                <a:cs typeface="Times New Roman" panose="02020603050405020304" pitchFamily="18" charset="0"/>
                <a:sym typeface="Georgia"/>
              </a:rPr>
              <a:t>Results and output</a:t>
            </a:r>
            <a:endParaRPr lang="en-IN" sz="3300" dirty="0"/>
          </a:p>
        </p:txBody>
      </p:sp>
      <p:sp>
        <p:nvSpPr>
          <p:cNvPr id="3" name="Content Placeholder 2">
            <a:extLst>
              <a:ext uri="{FF2B5EF4-FFF2-40B4-BE49-F238E27FC236}">
                <a16:creationId xmlns:a16="http://schemas.microsoft.com/office/drawing/2014/main" id="{5FCCA360-1DEA-7C4D-C6B0-4820CE7F7D24}"/>
              </a:ext>
            </a:extLst>
          </p:cNvPr>
          <p:cNvSpPr>
            <a:spLocks noGrp="1"/>
          </p:cNvSpPr>
          <p:nvPr>
            <p:ph sz="half" idx="1"/>
          </p:nvPr>
        </p:nvSpPr>
        <p:spPr>
          <a:xfrm>
            <a:off x="822960" y="1845734"/>
            <a:ext cx="7475220" cy="4023360"/>
          </a:xfrm>
        </p:spPr>
        <p:txBody>
          <a:bodyPr>
            <a:normAutofit/>
          </a:bodyPr>
          <a:lstStyle/>
          <a:p>
            <a:pPr marL="6350" marR="3175" indent="-6350" algn="just">
              <a:lnSpc>
                <a:spcPct val="111000"/>
              </a:lnSpc>
              <a:spcAft>
                <a:spcPts val="25"/>
              </a:spcAft>
            </a:pPr>
            <a:r>
              <a:rPr lang="en-US" sz="2000" dirty="0">
                <a:solidFill>
                  <a:srgbClr val="000000"/>
                </a:solidFill>
                <a:effectLst/>
                <a:latin typeface="Times New Roman" panose="02020603050405020304" pitchFamily="18" charset="0"/>
                <a:ea typeface="Times New Roman" panose="02020603050405020304" pitchFamily="18" charset="0"/>
              </a:rPr>
              <a:t>The proposed work has many objectives that have been attained by successfully implementing the system. The objectives are as follows: </a:t>
            </a:r>
            <a:endParaRPr lang="en-IN" sz="2000" dirty="0">
              <a:solidFill>
                <a:srgbClr val="000000"/>
              </a:solidFill>
              <a:effectLst/>
              <a:latin typeface="Times New Roman" panose="02020603050405020304" pitchFamily="18" charset="0"/>
              <a:ea typeface="Times New Roman" panose="02020603050405020304" pitchFamily="18" charset="0"/>
            </a:endParaRPr>
          </a:p>
          <a:p>
            <a:pPr marL="342900" marR="3175" lvl="0" indent="-342900" algn="just">
              <a:lnSpc>
                <a:spcPct val="115000"/>
              </a:lnSpc>
              <a:spcAft>
                <a:spcPts val="1000"/>
              </a:spcAft>
              <a:buFont typeface="Symbol" panose="05050102010706020507" pitchFamily="18" charset="2"/>
              <a:buChar char=""/>
            </a:pPr>
            <a:r>
              <a:rPr lang="en-IN" sz="2000" dirty="0">
                <a:solidFill>
                  <a:srgbClr val="000000"/>
                </a:solidFill>
                <a:effectLst/>
                <a:latin typeface="Times New Roman" panose="02020603050405020304" pitchFamily="18" charset="0"/>
                <a:ea typeface="Times New Roman" panose="02020603050405020304" pitchFamily="18" charset="0"/>
              </a:rPr>
              <a:t>To design/built a GSM-based automatic alarm system for disaster management, at a minimal cost with providing maximum benefits.</a:t>
            </a:r>
          </a:p>
          <a:p>
            <a:pPr marL="342900" marR="3175" lvl="0" indent="-342900" algn="just">
              <a:lnSpc>
                <a:spcPct val="115000"/>
              </a:lnSpc>
              <a:spcAft>
                <a:spcPts val="1000"/>
              </a:spcAft>
              <a:buFont typeface="Symbol" panose="05050102010706020507" pitchFamily="18" charset="2"/>
              <a:buChar char=""/>
            </a:pPr>
            <a:r>
              <a:rPr lang="en-IN" sz="2000" dirty="0">
                <a:solidFill>
                  <a:srgbClr val="000000"/>
                </a:solidFill>
                <a:effectLst/>
                <a:latin typeface="Times New Roman" panose="02020603050405020304" pitchFamily="18" charset="0"/>
                <a:ea typeface="Times New Roman" panose="02020603050405020304" pitchFamily="18" charset="0"/>
              </a:rPr>
              <a:t>Detect gas leakage like LPG using LPG gas sensor and Arduino.</a:t>
            </a:r>
          </a:p>
          <a:p>
            <a:pPr marL="342900" marR="3175" lvl="0" indent="-342900" algn="just">
              <a:lnSpc>
                <a:spcPct val="115000"/>
              </a:lnSpc>
              <a:spcAft>
                <a:spcPts val="1000"/>
              </a:spcAft>
              <a:buFont typeface="Symbol" panose="05050102010706020507" pitchFamily="18" charset="2"/>
              <a:buChar char=""/>
            </a:pPr>
            <a:r>
              <a:rPr lang="en-IN" sz="2000" dirty="0">
                <a:solidFill>
                  <a:srgbClr val="000000"/>
                </a:solidFill>
                <a:effectLst/>
                <a:latin typeface="Times New Roman" panose="02020603050405020304" pitchFamily="18" charset="0"/>
                <a:ea typeface="Times New Roman" panose="02020603050405020304" pitchFamily="18" charset="0"/>
              </a:rPr>
              <a:t>Buzzer-produce alert sound on gas leakage.</a:t>
            </a:r>
          </a:p>
          <a:p>
            <a:pPr marL="342900" marR="3175" lvl="0" indent="-342900" algn="just">
              <a:lnSpc>
                <a:spcPct val="115000"/>
              </a:lnSpc>
              <a:spcAft>
                <a:spcPts val="1000"/>
              </a:spcAft>
              <a:buFont typeface="Symbol" panose="05050102010706020507" pitchFamily="18" charset="2"/>
              <a:buChar char=""/>
            </a:pPr>
            <a:r>
              <a:rPr lang="en-IN" sz="2000" dirty="0">
                <a:solidFill>
                  <a:srgbClr val="000000"/>
                </a:solidFill>
                <a:effectLst/>
                <a:latin typeface="Times New Roman" panose="02020603050405020304" pitchFamily="18" charset="0"/>
                <a:ea typeface="Times New Roman" panose="02020603050405020304" pitchFamily="18" charset="0"/>
              </a:rPr>
              <a:t>Red LED will on when system detect gas leakage.</a:t>
            </a:r>
          </a:p>
          <a:p>
            <a:endParaRPr lang="en-IN" dirty="0"/>
          </a:p>
        </p:txBody>
      </p:sp>
    </p:spTree>
    <p:extLst>
      <p:ext uri="{BB962C8B-B14F-4D97-AF65-F5344CB8AC3E}">
        <p14:creationId xmlns:p14="http://schemas.microsoft.com/office/powerpoint/2010/main" val="383319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87472-F9F2-74F2-EB2B-3A3DED9A8747}"/>
              </a:ext>
            </a:extLst>
          </p:cNvPr>
          <p:cNvSpPr>
            <a:spLocks noGrp="1"/>
          </p:cNvSpPr>
          <p:nvPr>
            <p:ph type="title"/>
          </p:nvPr>
        </p:nvSpPr>
        <p:spPr>
          <a:xfrm>
            <a:off x="822960" y="732052"/>
            <a:ext cx="7543800" cy="748455"/>
          </a:xfrm>
        </p:spPr>
        <p:txBody>
          <a:bodyPr/>
          <a:lstStyle/>
          <a:p>
            <a:pPr algn="ctr"/>
            <a:r>
              <a:rPr kumimoji="0" lang="en-US" sz="3300" b="1" i="0" u="none" strike="noStrike" kern="1200" cap="none" spc="-50" normalizeH="0" baseline="0" noProof="0" dirty="0">
                <a:ln>
                  <a:noFill/>
                </a:ln>
                <a:solidFill>
                  <a:srgbClr val="3333CC"/>
                </a:solidFill>
                <a:effectLst/>
                <a:uLnTx/>
                <a:uFillTx/>
                <a:latin typeface="Times New Roman" panose="02020603050405020304" pitchFamily="18" charset="0"/>
                <a:ea typeface="Calibri"/>
                <a:cs typeface="Times New Roman" panose="02020603050405020304" pitchFamily="18" charset="0"/>
                <a:sym typeface="Georgia"/>
              </a:rPr>
              <a:t>Results and output</a:t>
            </a:r>
            <a:endParaRPr lang="en-IN" dirty="0"/>
          </a:p>
        </p:txBody>
      </p:sp>
      <p:sp>
        <p:nvSpPr>
          <p:cNvPr id="3" name="Content Placeholder 2">
            <a:extLst>
              <a:ext uri="{FF2B5EF4-FFF2-40B4-BE49-F238E27FC236}">
                <a16:creationId xmlns:a16="http://schemas.microsoft.com/office/drawing/2014/main" id="{156B0C45-02BE-D72B-0295-0AEA85D38803}"/>
              </a:ext>
            </a:extLst>
          </p:cNvPr>
          <p:cNvSpPr>
            <a:spLocks noGrp="1"/>
          </p:cNvSpPr>
          <p:nvPr>
            <p:ph sz="half" idx="1"/>
          </p:nvPr>
        </p:nvSpPr>
        <p:spPr>
          <a:xfrm>
            <a:off x="822960" y="1845734"/>
            <a:ext cx="7543800" cy="4023360"/>
          </a:xfrm>
        </p:spPr>
        <p:txBody>
          <a:bodyPr>
            <a:normAutofit/>
          </a:bodyPr>
          <a:lstStyle/>
          <a:p>
            <a:pPr marL="342900" marR="3175" lvl="0" indent="-342900" algn="just">
              <a:lnSpc>
                <a:spcPct val="115000"/>
              </a:lnSpc>
              <a:spcAft>
                <a:spcPts val="1000"/>
              </a:spcAft>
              <a:buFont typeface="Symbol" panose="05050102010706020507" pitchFamily="18" charset="2"/>
              <a:buChar char=""/>
            </a:pPr>
            <a:r>
              <a:rPr lang="en-IN" sz="2100" dirty="0">
                <a:solidFill>
                  <a:srgbClr val="000000"/>
                </a:solidFill>
                <a:effectLst/>
                <a:latin typeface="Times New Roman" panose="02020603050405020304" pitchFamily="18" charset="0"/>
                <a:ea typeface="Times New Roman" panose="02020603050405020304" pitchFamily="18" charset="0"/>
              </a:rPr>
              <a:t>Message send to the user by using GSM module.</a:t>
            </a:r>
          </a:p>
          <a:p>
            <a:pPr marL="342900" marR="3175" lvl="0" indent="-342900" algn="just">
              <a:lnSpc>
                <a:spcPct val="115000"/>
              </a:lnSpc>
              <a:spcAft>
                <a:spcPts val="1000"/>
              </a:spcAft>
              <a:buFont typeface="Symbol" panose="05050102010706020507" pitchFamily="18" charset="2"/>
              <a:buChar char=""/>
            </a:pPr>
            <a:r>
              <a:rPr lang="en-IN" sz="2100" dirty="0">
                <a:solidFill>
                  <a:srgbClr val="000000"/>
                </a:solidFill>
                <a:effectLst/>
                <a:latin typeface="Times New Roman" panose="02020603050405020304" pitchFamily="18" charset="0"/>
                <a:ea typeface="Times New Roman" panose="02020603050405020304" pitchFamily="18" charset="0"/>
              </a:rPr>
              <a:t>Exhaust fan automatically turn on whenever the gas leakage detected.</a:t>
            </a:r>
          </a:p>
          <a:p>
            <a:pPr marL="342900" marR="3175" lvl="0" indent="-342900" algn="just">
              <a:lnSpc>
                <a:spcPct val="115000"/>
              </a:lnSpc>
              <a:spcAft>
                <a:spcPts val="1000"/>
              </a:spcAft>
              <a:buFont typeface="Symbol" panose="05050102010706020507" pitchFamily="18" charset="2"/>
              <a:buChar char=""/>
            </a:pPr>
            <a:r>
              <a:rPr lang="en-IN" sz="2100" dirty="0">
                <a:solidFill>
                  <a:srgbClr val="000000"/>
                </a:solidFill>
                <a:effectLst/>
                <a:latin typeface="Times New Roman" panose="02020603050405020304" pitchFamily="18" charset="0"/>
                <a:ea typeface="Times New Roman" panose="02020603050405020304" pitchFamily="18" charset="0"/>
              </a:rPr>
              <a:t>It will connect to nearby fire departments and get a call back from fire extinguishing department to the owner as soon as possible to take further steps of prevention.</a:t>
            </a:r>
          </a:p>
          <a:p>
            <a:endParaRPr lang="en-IN" sz="2100" dirty="0"/>
          </a:p>
        </p:txBody>
      </p:sp>
    </p:spTree>
    <p:extLst>
      <p:ext uri="{BB962C8B-B14F-4D97-AF65-F5344CB8AC3E}">
        <p14:creationId xmlns:p14="http://schemas.microsoft.com/office/powerpoint/2010/main" val="54535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11861-142E-4DFC-B840-BCA16F33A80D}"/>
              </a:ext>
            </a:extLst>
          </p:cNvPr>
          <p:cNvSpPr>
            <a:spLocks noGrp="1"/>
          </p:cNvSpPr>
          <p:nvPr>
            <p:ph type="title"/>
          </p:nvPr>
        </p:nvSpPr>
        <p:spPr>
          <a:xfrm>
            <a:off x="557409" y="1092593"/>
            <a:ext cx="8229240" cy="1142640"/>
          </a:xfrm>
        </p:spPr>
        <p:txBody>
          <a:bodyPr>
            <a:noAutofit/>
          </a:bodyPr>
          <a:lstStyle/>
          <a:p>
            <a:pPr algn="ctr"/>
            <a:r>
              <a:rPr lang="en-US" sz="3300" b="1" i="0" strike="noStrike" cap="none" dirty="0">
                <a:solidFill>
                  <a:srgbClr val="3333CC"/>
                </a:solidFill>
                <a:latin typeface="Times New Roman" panose="02020603050405020304" pitchFamily="18" charset="0"/>
                <a:ea typeface="Calibri"/>
                <a:cs typeface="Times New Roman" panose="02020603050405020304" pitchFamily="18" charset="0"/>
                <a:sym typeface="Georgia"/>
              </a:rPr>
              <a:t>Project latest images</a:t>
            </a:r>
            <a:br>
              <a:rPr lang="en-US" sz="3300" b="0" i="0" strike="noStrike" cap="none" dirty="0">
                <a:solidFill>
                  <a:srgbClr val="3333CC"/>
                </a:solidFill>
                <a:latin typeface="Times New Roman" panose="02020603050405020304" pitchFamily="18" charset="0"/>
                <a:ea typeface="Calibri"/>
                <a:cs typeface="Times New Roman" panose="02020603050405020304" pitchFamily="18" charset="0"/>
                <a:sym typeface="Calibri"/>
              </a:rPr>
            </a:br>
            <a:br>
              <a:rPr lang="en-US" sz="3300" b="0" i="0" strike="noStrike" cap="none" dirty="0">
                <a:solidFill>
                  <a:srgbClr val="3333CC"/>
                </a:solidFill>
                <a:latin typeface="Calibri"/>
                <a:ea typeface="Calibri"/>
                <a:cs typeface="Calibri"/>
                <a:sym typeface="Calibri"/>
              </a:rPr>
            </a:br>
            <a:endParaRPr lang="en-IN" sz="3300" dirty="0">
              <a:solidFill>
                <a:srgbClr val="3333CC"/>
              </a:solidFill>
            </a:endParaRPr>
          </a:p>
        </p:txBody>
      </p:sp>
      <p:pic>
        <p:nvPicPr>
          <p:cNvPr id="9" name="Picture 8">
            <a:extLst>
              <a:ext uri="{FF2B5EF4-FFF2-40B4-BE49-F238E27FC236}">
                <a16:creationId xmlns:a16="http://schemas.microsoft.com/office/drawing/2014/main" id="{3E1DD965-3526-484C-B049-8795F42F6FAF}"/>
              </a:ext>
            </a:extLst>
          </p:cNvPr>
          <p:cNvPicPr>
            <a:picLocks noChangeAspect="1"/>
          </p:cNvPicPr>
          <p:nvPr/>
        </p:nvPicPr>
        <p:blipFill>
          <a:blip r:embed="rId2"/>
          <a:stretch>
            <a:fillRect/>
          </a:stretch>
        </p:blipFill>
        <p:spPr>
          <a:xfrm>
            <a:off x="811529" y="1893548"/>
            <a:ext cx="3660444" cy="2411923"/>
          </a:xfrm>
          <a:prstGeom prst="rect">
            <a:avLst/>
          </a:prstGeom>
        </p:spPr>
      </p:pic>
      <p:pic>
        <p:nvPicPr>
          <p:cNvPr id="15" name="Picture 14">
            <a:extLst>
              <a:ext uri="{FF2B5EF4-FFF2-40B4-BE49-F238E27FC236}">
                <a16:creationId xmlns:a16="http://schemas.microsoft.com/office/drawing/2014/main" id="{E5C8A89F-02BE-44B1-B55F-65074F230DCA}"/>
              </a:ext>
            </a:extLst>
          </p:cNvPr>
          <p:cNvPicPr>
            <a:picLocks noChangeAspect="1"/>
          </p:cNvPicPr>
          <p:nvPr/>
        </p:nvPicPr>
        <p:blipFill>
          <a:blip r:embed="rId3"/>
          <a:stretch>
            <a:fillRect/>
          </a:stretch>
        </p:blipFill>
        <p:spPr>
          <a:xfrm>
            <a:off x="4900773" y="3429000"/>
            <a:ext cx="3512074" cy="2780463"/>
          </a:xfrm>
          <a:prstGeom prst="rect">
            <a:avLst/>
          </a:prstGeom>
        </p:spPr>
      </p:pic>
    </p:spTree>
    <p:extLst>
      <p:ext uri="{BB962C8B-B14F-4D97-AF65-F5344CB8AC3E}">
        <p14:creationId xmlns:p14="http://schemas.microsoft.com/office/powerpoint/2010/main" val="2673052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451D5E-C94C-FEEB-D391-B947B6381925}"/>
              </a:ext>
            </a:extLst>
          </p:cNvPr>
          <p:cNvPicPr>
            <a:picLocks noChangeAspect="1"/>
          </p:cNvPicPr>
          <p:nvPr/>
        </p:nvPicPr>
        <p:blipFill>
          <a:blip r:embed="rId2"/>
          <a:stretch>
            <a:fillRect/>
          </a:stretch>
        </p:blipFill>
        <p:spPr>
          <a:xfrm>
            <a:off x="5876821" y="523982"/>
            <a:ext cx="2527440" cy="5229546"/>
          </a:xfrm>
          <a:prstGeom prst="rect">
            <a:avLst/>
          </a:prstGeom>
        </p:spPr>
      </p:pic>
      <p:pic>
        <p:nvPicPr>
          <p:cNvPr id="7" name="Picture 6">
            <a:extLst>
              <a:ext uri="{FF2B5EF4-FFF2-40B4-BE49-F238E27FC236}">
                <a16:creationId xmlns:a16="http://schemas.microsoft.com/office/drawing/2014/main" id="{6B34CA59-1335-693F-5950-FA18A38A8AD1}"/>
              </a:ext>
            </a:extLst>
          </p:cNvPr>
          <p:cNvPicPr>
            <a:picLocks noChangeAspect="1"/>
          </p:cNvPicPr>
          <p:nvPr/>
        </p:nvPicPr>
        <p:blipFill>
          <a:blip r:embed="rId3"/>
          <a:stretch>
            <a:fillRect/>
          </a:stretch>
        </p:blipFill>
        <p:spPr>
          <a:xfrm>
            <a:off x="5229546" y="207945"/>
            <a:ext cx="3852193" cy="5836608"/>
          </a:xfrm>
          <a:prstGeom prst="rect">
            <a:avLst/>
          </a:prstGeom>
        </p:spPr>
      </p:pic>
      <p:pic>
        <p:nvPicPr>
          <p:cNvPr id="8" name="Picture 7">
            <a:extLst>
              <a:ext uri="{FF2B5EF4-FFF2-40B4-BE49-F238E27FC236}">
                <a16:creationId xmlns:a16="http://schemas.microsoft.com/office/drawing/2014/main" id="{1162E336-5F61-365F-0B06-A7070F8C7262}"/>
              </a:ext>
            </a:extLst>
          </p:cNvPr>
          <p:cNvPicPr>
            <a:picLocks noChangeAspect="1"/>
          </p:cNvPicPr>
          <p:nvPr/>
        </p:nvPicPr>
        <p:blipFill>
          <a:blip r:embed="rId4"/>
          <a:stretch>
            <a:fillRect/>
          </a:stretch>
        </p:blipFill>
        <p:spPr>
          <a:xfrm>
            <a:off x="1043334" y="339847"/>
            <a:ext cx="3474235" cy="2701303"/>
          </a:xfrm>
          <a:prstGeom prst="rect">
            <a:avLst/>
          </a:prstGeom>
        </p:spPr>
      </p:pic>
      <p:pic>
        <p:nvPicPr>
          <p:cNvPr id="9" name="Picture 8">
            <a:extLst>
              <a:ext uri="{FF2B5EF4-FFF2-40B4-BE49-F238E27FC236}">
                <a16:creationId xmlns:a16="http://schemas.microsoft.com/office/drawing/2014/main" id="{825C4EFE-4DDF-DC49-92B0-F4D1DCF2D666}"/>
              </a:ext>
            </a:extLst>
          </p:cNvPr>
          <p:cNvPicPr>
            <a:picLocks noChangeAspect="1"/>
          </p:cNvPicPr>
          <p:nvPr/>
        </p:nvPicPr>
        <p:blipFill>
          <a:blip r:embed="rId5"/>
          <a:stretch>
            <a:fillRect/>
          </a:stretch>
        </p:blipFill>
        <p:spPr>
          <a:xfrm>
            <a:off x="1043334" y="3343250"/>
            <a:ext cx="3508734" cy="2701303"/>
          </a:xfrm>
          <a:prstGeom prst="rect">
            <a:avLst/>
          </a:prstGeom>
        </p:spPr>
      </p:pic>
    </p:spTree>
    <p:extLst>
      <p:ext uri="{BB962C8B-B14F-4D97-AF65-F5344CB8AC3E}">
        <p14:creationId xmlns:p14="http://schemas.microsoft.com/office/powerpoint/2010/main" val="3127436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E225A-A56B-4E18-85DB-642625A1753B}"/>
              </a:ext>
            </a:extLst>
          </p:cNvPr>
          <p:cNvSpPr>
            <a:spLocks noGrp="1"/>
          </p:cNvSpPr>
          <p:nvPr>
            <p:ph type="title"/>
          </p:nvPr>
        </p:nvSpPr>
        <p:spPr>
          <a:xfrm>
            <a:off x="799920" y="801384"/>
            <a:ext cx="7543800" cy="740768"/>
          </a:xfrm>
        </p:spPr>
        <p:txBody>
          <a:bodyPr>
            <a:normAutofit/>
          </a:bodyPr>
          <a:lstStyle/>
          <a:p>
            <a:pPr algn="ctr"/>
            <a:r>
              <a:rPr lang="en-IN" sz="3300" b="1" dirty="0">
                <a:solidFill>
                  <a:srgbClr val="3333CC"/>
                </a:solidFill>
                <a:latin typeface="Times New Roman" panose="02020603050405020304" pitchFamily="18" charset="0"/>
                <a:cs typeface="Times New Roman" panose="02020603050405020304" pitchFamily="18" charset="0"/>
              </a:rPr>
              <a:t>APPLICATION</a:t>
            </a:r>
            <a:endParaRPr lang="en-IN" sz="3300" dirty="0">
              <a:solidFill>
                <a:srgbClr val="3333CC"/>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1F18EF93-A436-4C55-90AF-BBE865F390A2}"/>
              </a:ext>
            </a:extLst>
          </p:cNvPr>
          <p:cNvSpPr>
            <a:spLocks noGrp="1"/>
          </p:cNvSpPr>
          <p:nvPr>
            <p:ph sz="half" idx="1"/>
          </p:nvPr>
        </p:nvSpPr>
        <p:spPr>
          <a:xfrm>
            <a:off x="457200" y="1849555"/>
            <a:ext cx="8229240" cy="4525560"/>
          </a:xfrm>
        </p:spPr>
        <p:txBody>
          <a:bodyPr>
            <a:normAutofit/>
          </a:bodyPr>
          <a:lstStyle/>
          <a:p>
            <a:pPr marL="514350" indent="-285750" algn="just">
              <a:buFont typeface="Arial" panose="020B0604020202020204" pitchFamily="34" charset="0"/>
              <a:buChar char="•"/>
            </a:pPr>
            <a:r>
              <a:rPr lang="en-US" sz="2100" b="0" i="0" dirty="0">
                <a:solidFill>
                  <a:srgbClr val="3B3835"/>
                </a:solidFill>
                <a:effectLst/>
                <a:latin typeface="Times New Roman" panose="02020603050405020304" pitchFamily="18" charset="0"/>
                <a:cs typeface="Times New Roman" panose="02020603050405020304" pitchFamily="18" charset="0"/>
              </a:rPr>
              <a:t> Home security; The system is designed mainly for home (especially kitchen area) to prevent accidents due to gas leak.</a:t>
            </a:r>
          </a:p>
          <a:p>
            <a:pPr marL="514350" indent="-285750" algn="just">
              <a:buFont typeface="Arial" panose="020B0604020202020204" pitchFamily="34" charset="0"/>
              <a:buChar char="•"/>
            </a:pPr>
            <a:r>
              <a:rPr lang="en-IN" sz="2100" b="0" i="0" dirty="0">
                <a:solidFill>
                  <a:srgbClr val="1C1C1C"/>
                </a:solidFill>
                <a:effectLst/>
                <a:latin typeface="Times New Roman" panose="02020603050405020304" pitchFamily="18" charset="0"/>
                <a:cs typeface="Times New Roman" panose="02020603050405020304" pitchFamily="18" charset="0"/>
              </a:rPr>
              <a:t>Underground parking</a:t>
            </a:r>
          </a:p>
          <a:p>
            <a:pPr marL="514350" indent="-285750" algn="just">
              <a:buFont typeface="Arial" panose="020B0604020202020204" pitchFamily="34" charset="0"/>
              <a:buChar char="•"/>
            </a:pPr>
            <a:r>
              <a:rPr lang="en-IN" sz="2100" b="0" i="0" dirty="0">
                <a:solidFill>
                  <a:srgbClr val="1C1C1C"/>
                </a:solidFill>
                <a:effectLst/>
                <a:latin typeface="Times New Roman" panose="02020603050405020304" pitchFamily="18" charset="0"/>
                <a:cs typeface="Times New Roman" panose="02020603050405020304" pitchFamily="18" charset="0"/>
              </a:rPr>
              <a:t>Laboratories</a:t>
            </a:r>
          </a:p>
          <a:p>
            <a:pPr marL="514350" indent="-285750" algn="just">
              <a:buFont typeface="Arial" panose="020B0604020202020204" pitchFamily="34" charset="0"/>
              <a:buChar char="•"/>
            </a:pPr>
            <a:r>
              <a:rPr lang="en-IN" sz="2100" b="0" i="0" dirty="0">
                <a:solidFill>
                  <a:srgbClr val="1C1C1C"/>
                </a:solidFill>
                <a:effectLst/>
                <a:latin typeface="Times New Roman" panose="02020603050405020304" pitchFamily="18" charset="0"/>
                <a:cs typeface="Times New Roman" panose="02020603050405020304" pitchFamily="18" charset="0"/>
              </a:rPr>
              <a:t>Refrigeration plants</a:t>
            </a:r>
          </a:p>
          <a:p>
            <a:pPr marL="514350" indent="-285750" algn="just">
              <a:buFont typeface="Arial" panose="020B0604020202020204" pitchFamily="34" charset="0"/>
              <a:buChar char="•"/>
            </a:pPr>
            <a:r>
              <a:rPr lang="en-IN" sz="2100" b="0" i="0" dirty="0">
                <a:solidFill>
                  <a:srgbClr val="1C1C1C"/>
                </a:solidFill>
                <a:effectLst/>
                <a:latin typeface="Times New Roman" panose="02020603050405020304" pitchFamily="18" charset="0"/>
                <a:cs typeface="Times New Roman" panose="02020603050405020304" pitchFamily="18" charset="0"/>
              </a:rPr>
              <a:t>Refineries</a:t>
            </a:r>
          </a:p>
          <a:p>
            <a:pPr marL="514350" indent="-285750" algn="just">
              <a:buFont typeface="Arial" panose="020B0604020202020204" pitchFamily="34" charset="0"/>
              <a:buChar char="•"/>
            </a:pPr>
            <a:r>
              <a:rPr lang="en-IN" sz="2100" b="0" i="0" dirty="0">
                <a:solidFill>
                  <a:srgbClr val="1C1C1C"/>
                </a:solidFill>
                <a:effectLst/>
                <a:latin typeface="Times New Roman" panose="02020603050405020304" pitchFamily="18" charset="0"/>
                <a:cs typeface="Times New Roman" panose="02020603050405020304" pitchFamily="18" charset="0"/>
              </a:rPr>
              <a:t>Sewage treatment plants</a:t>
            </a:r>
          </a:p>
          <a:p>
            <a:pPr marL="514350" indent="-285750" algn="just">
              <a:buFont typeface="Arial" panose="020B0604020202020204" pitchFamily="34" charset="0"/>
              <a:buChar char="•"/>
            </a:pPr>
            <a:r>
              <a:rPr lang="en-US" sz="2100" dirty="0">
                <a:solidFill>
                  <a:srgbClr val="3B3835"/>
                </a:solidFill>
                <a:latin typeface="Times New Roman" panose="02020603050405020304" pitchFamily="18" charset="0"/>
                <a:cs typeface="Times New Roman" panose="02020603050405020304" pitchFamily="18" charset="0"/>
              </a:rPr>
              <a:t>And many more like </a:t>
            </a:r>
            <a:r>
              <a:rPr lang="en-IN" sz="2100" b="0" i="0" dirty="0">
                <a:solidFill>
                  <a:srgbClr val="1C1C1C"/>
                </a:solidFill>
                <a:effectLst/>
                <a:latin typeface="Times New Roman" panose="02020603050405020304" pitchFamily="18" charset="0"/>
                <a:cs typeface="Times New Roman" panose="02020603050405020304" pitchFamily="18" charset="0"/>
              </a:rPr>
              <a:t>Power plants, Textile industry</a:t>
            </a:r>
            <a:r>
              <a:rPr lang="en-IN" sz="2100" dirty="0">
                <a:solidFill>
                  <a:srgbClr val="1C1C1C"/>
                </a:solidFill>
                <a:latin typeface="Times New Roman" panose="02020603050405020304" pitchFamily="18" charset="0"/>
                <a:cs typeface="Times New Roman" panose="02020603050405020304" pitchFamily="18" charset="0"/>
              </a:rPr>
              <a:t>, </a:t>
            </a:r>
            <a:r>
              <a:rPr lang="en-IN" sz="2100" b="0" i="0" dirty="0">
                <a:solidFill>
                  <a:srgbClr val="1C1C1C"/>
                </a:solidFill>
                <a:effectLst/>
                <a:latin typeface="Times New Roman" panose="02020603050405020304" pitchFamily="18" charset="0"/>
                <a:cs typeface="Times New Roman" panose="02020603050405020304" pitchFamily="18" charset="0"/>
              </a:rPr>
              <a:t>Steel industry</a:t>
            </a:r>
            <a:r>
              <a:rPr lang="en-IN" sz="2100" dirty="0">
                <a:solidFill>
                  <a:srgbClr val="1C1C1C"/>
                </a:solidFill>
                <a:latin typeface="Times New Roman" panose="02020603050405020304" pitchFamily="18" charset="0"/>
                <a:cs typeface="Times New Roman" panose="02020603050405020304" pitchFamily="18" charset="0"/>
              </a:rPr>
              <a:t>, </a:t>
            </a:r>
            <a:r>
              <a:rPr lang="en-IN" sz="2100" b="0" i="0" dirty="0">
                <a:solidFill>
                  <a:srgbClr val="1C1C1C"/>
                </a:solidFill>
                <a:effectLst/>
                <a:latin typeface="Times New Roman" panose="02020603050405020304" pitchFamily="18" charset="0"/>
                <a:cs typeface="Times New Roman" panose="02020603050405020304" pitchFamily="18" charset="0"/>
              </a:rPr>
              <a:t>Wine Cellars.</a:t>
            </a:r>
          </a:p>
          <a:p>
            <a:endParaRPr lang="en-IN" sz="2100" dirty="0"/>
          </a:p>
        </p:txBody>
      </p:sp>
    </p:spTree>
    <p:extLst>
      <p:ext uri="{BB962C8B-B14F-4D97-AF65-F5344CB8AC3E}">
        <p14:creationId xmlns:p14="http://schemas.microsoft.com/office/powerpoint/2010/main" val="109791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F066A-6BB2-4B36-81DE-2B0A51FC11A8}"/>
              </a:ext>
            </a:extLst>
          </p:cNvPr>
          <p:cNvSpPr>
            <a:spLocks noGrp="1"/>
          </p:cNvSpPr>
          <p:nvPr>
            <p:ph type="title"/>
          </p:nvPr>
        </p:nvSpPr>
        <p:spPr>
          <a:xfrm>
            <a:off x="800100" y="719191"/>
            <a:ext cx="7543800" cy="699671"/>
          </a:xfrm>
        </p:spPr>
        <p:txBody>
          <a:bodyPr>
            <a:normAutofit/>
          </a:bodyPr>
          <a:lstStyle/>
          <a:p>
            <a:pPr algn="ctr"/>
            <a:r>
              <a:rPr lang="en-IN" sz="3300" b="1" dirty="0">
                <a:solidFill>
                  <a:srgbClr val="3333CC"/>
                </a:solidFill>
                <a:latin typeface="Times New Roman" panose="02020603050405020304" pitchFamily="18" charset="0"/>
                <a:cs typeface="Times New Roman" panose="02020603050405020304" pitchFamily="18" charset="0"/>
              </a:rPr>
              <a:t>CONCLUSION</a:t>
            </a:r>
            <a:endParaRPr lang="en-IN" sz="3300" dirty="0">
              <a:solidFill>
                <a:srgbClr val="3333CC"/>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953573C-51EE-4FEA-AE92-FE349BDECA9D}"/>
              </a:ext>
            </a:extLst>
          </p:cNvPr>
          <p:cNvSpPr>
            <a:spLocks noGrp="1"/>
          </p:cNvSpPr>
          <p:nvPr>
            <p:ph sz="half" idx="1"/>
          </p:nvPr>
        </p:nvSpPr>
        <p:spPr>
          <a:xfrm>
            <a:off x="323491" y="1993429"/>
            <a:ext cx="8497018" cy="3308036"/>
          </a:xfrm>
        </p:spPr>
        <p:txBody>
          <a:bodyPr>
            <a:normAutofit/>
          </a:bodyPr>
          <a:lstStyle/>
          <a:p>
            <a:pPr algn="just"/>
            <a:r>
              <a:rPr lang="en-US" sz="2100" b="0" i="0" dirty="0">
                <a:solidFill>
                  <a:srgbClr val="3B3835"/>
                </a:solidFill>
                <a:effectLst/>
                <a:latin typeface="Times New Roman" panose="02020603050405020304" pitchFamily="18" charset="0"/>
                <a:cs typeface="Times New Roman" panose="02020603050405020304" pitchFamily="18" charset="0"/>
              </a:rPr>
              <a:t>The LPG is now being used in everywhere – at home, car and even in hospital, hotel etc. There are many cases of major accidents caused by Gas leakage. Since there are provision of ‘Buzzer” as well as “ALERT notification” which is visible in mobile through Bluetooth form some distance, hence its usefulness will be tremendous. </a:t>
            </a:r>
          </a:p>
          <a:p>
            <a:pPr algn="just"/>
            <a:r>
              <a:rPr lang="en-US" sz="2100" b="0" i="0" dirty="0">
                <a:solidFill>
                  <a:srgbClr val="3B3835"/>
                </a:solidFill>
                <a:effectLst/>
                <a:latin typeface="Times New Roman" panose="02020603050405020304" pitchFamily="18" charset="0"/>
                <a:cs typeface="Times New Roman" panose="02020603050405020304" pitchFamily="18" charset="0"/>
              </a:rPr>
              <a:t>With our project we could be able to prevent all types of accidents due to leakage of LPG.</a:t>
            </a:r>
            <a:endParaRPr lang="en-IN" sz="2100" dirty="0">
              <a:latin typeface="Times New Roman" panose="02020603050405020304" pitchFamily="18" charset="0"/>
              <a:cs typeface="Times New Roman" panose="02020603050405020304" pitchFamily="18" charset="0"/>
            </a:endParaRPr>
          </a:p>
          <a:p>
            <a:pPr algn="just"/>
            <a:endParaRPr lang="en-IN" sz="2100" dirty="0"/>
          </a:p>
        </p:txBody>
      </p:sp>
    </p:spTree>
    <p:extLst>
      <p:ext uri="{BB962C8B-B14F-4D97-AF65-F5344CB8AC3E}">
        <p14:creationId xmlns:p14="http://schemas.microsoft.com/office/powerpoint/2010/main" val="1715525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560B-65EA-BB51-53D6-40B15D7472A8}"/>
              </a:ext>
            </a:extLst>
          </p:cNvPr>
          <p:cNvSpPr>
            <a:spLocks noGrp="1"/>
          </p:cNvSpPr>
          <p:nvPr>
            <p:ph type="title"/>
          </p:nvPr>
        </p:nvSpPr>
        <p:spPr>
          <a:xfrm>
            <a:off x="457200" y="869903"/>
            <a:ext cx="8229240" cy="1142640"/>
          </a:xfrm>
        </p:spPr>
        <p:txBody>
          <a:bodyPr/>
          <a:lstStyle/>
          <a:p>
            <a:pPr algn="ctr"/>
            <a:r>
              <a:rPr lang="en-IN" sz="3300" b="1" dirty="0">
                <a:solidFill>
                  <a:srgbClr val="3333CC"/>
                </a:solidFill>
                <a:latin typeface="Times New Roman" panose="02020603050405020304" pitchFamily="18" charset="0"/>
                <a:cs typeface="Times New Roman" panose="02020603050405020304" pitchFamily="18" charset="0"/>
              </a:rPr>
              <a:t>Approval from guide for the evaluation</a:t>
            </a:r>
            <a:endParaRPr lang="en-IN" sz="3300" dirty="0">
              <a:solidFill>
                <a:srgbClr val="3333CC"/>
              </a:solidFill>
            </a:endParaRPr>
          </a:p>
        </p:txBody>
      </p:sp>
      <p:pic>
        <p:nvPicPr>
          <p:cNvPr id="5" name="Picture 4">
            <a:extLst>
              <a:ext uri="{FF2B5EF4-FFF2-40B4-BE49-F238E27FC236}">
                <a16:creationId xmlns:a16="http://schemas.microsoft.com/office/drawing/2014/main" id="{9712DA9D-EC3D-448A-77E5-E90AEBE2D0BC}"/>
              </a:ext>
            </a:extLst>
          </p:cNvPr>
          <p:cNvPicPr>
            <a:picLocks noChangeAspect="1"/>
          </p:cNvPicPr>
          <p:nvPr/>
        </p:nvPicPr>
        <p:blipFill>
          <a:blip r:embed="rId2"/>
          <a:stretch>
            <a:fillRect/>
          </a:stretch>
        </p:blipFill>
        <p:spPr>
          <a:xfrm>
            <a:off x="249806" y="1832266"/>
            <a:ext cx="8436634" cy="4001921"/>
          </a:xfrm>
          <a:prstGeom prst="rect">
            <a:avLst/>
          </a:prstGeom>
        </p:spPr>
      </p:pic>
    </p:spTree>
    <p:extLst>
      <p:ext uri="{BB962C8B-B14F-4D97-AF65-F5344CB8AC3E}">
        <p14:creationId xmlns:p14="http://schemas.microsoft.com/office/powerpoint/2010/main" val="1759447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EA2D2-BD9E-1EAD-E54D-9D8A27C88144}"/>
              </a:ext>
            </a:extLst>
          </p:cNvPr>
          <p:cNvSpPr>
            <a:spLocks noGrp="1"/>
          </p:cNvSpPr>
          <p:nvPr>
            <p:ph type="title"/>
          </p:nvPr>
        </p:nvSpPr>
        <p:spPr>
          <a:xfrm>
            <a:off x="707366" y="300919"/>
            <a:ext cx="8229240" cy="1142640"/>
          </a:xfrm>
        </p:spPr>
        <p:txBody>
          <a:bodyPr/>
          <a:lstStyle/>
          <a:p>
            <a:pPr algn="ctr"/>
            <a:r>
              <a:rPr lang="en-IN" sz="3300" b="1" dirty="0">
                <a:solidFill>
                  <a:srgbClr val="3333CC"/>
                </a:solidFill>
                <a:latin typeface="Times New Roman" panose="02020603050405020304" pitchFamily="18" charset="0"/>
                <a:cs typeface="Times New Roman" panose="02020603050405020304" pitchFamily="18" charset="0"/>
              </a:rPr>
              <a:t>Contents of the Presentation</a:t>
            </a:r>
            <a:endParaRPr lang="en-IN" sz="3300" dirty="0">
              <a:solidFill>
                <a:srgbClr val="3333CC"/>
              </a:solidFill>
            </a:endParaRPr>
          </a:p>
        </p:txBody>
      </p:sp>
      <p:sp>
        <p:nvSpPr>
          <p:cNvPr id="8" name="TextBox 7">
            <a:extLst>
              <a:ext uri="{FF2B5EF4-FFF2-40B4-BE49-F238E27FC236}">
                <a16:creationId xmlns:a16="http://schemas.microsoft.com/office/drawing/2014/main" id="{DB00DC43-8DD3-869F-6776-9FECF5C32466}"/>
              </a:ext>
            </a:extLst>
          </p:cNvPr>
          <p:cNvSpPr txBox="1"/>
          <p:nvPr/>
        </p:nvSpPr>
        <p:spPr>
          <a:xfrm>
            <a:off x="966158" y="1915867"/>
            <a:ext cx="4572000" cy="5693866"/>
          </a:xfrm>
          <a:prstGeom prst="rect">
            <a:avLst/>
          </a:prstGeom>
          <a:noFill/>
        </p:spPr>
        <p:txBody>
          <a:bodyPr wrap="square">
            <a:spAutoFit/>
          </a:bodyPr>
          <a:lstStyle/>
          <a:p>
            <a:pPr marL="285750" indent="-285750">
              <a:buFont typeface="Arial" panose="020B0604020202020204" pitchFamily="34" charset="0"/>
              <a:buChar char="•"/>
            </a:pPr>
            <a:r>
              <a:rPr lang="en-US" sz="2000" b="1" i="0" strike="noStrike" cap="none" dirty="0">
                <a:latin typeface="Times New Roman" panose="02020603050405020304" pitchFamily="18" charset="0"/>
                <a:ea typeface="Georgia"/>
                <a:cs typeface="Times New Roman" panose="02020603050405020304" pitchFamily="18" charset="0"/>
                <a:sym typeface="Georgia"/>
              </a:rPr>
              <a:t>Introduction</a:t>
            </a:r>
          </a:p>
          <a:p>
            <a:pPr marL="285750" indent="-285750">
              <a:buFont typeface="Arial" panose="020B0604020202020204" pitchFamily="34" charset="0"/>
              <a:buChar char="•"/>
            </a:pPr>
            <a:r>
              <a:rPr lang="en-US" sz="2000" b="1" i="0" strike="noStrike" cap="none" dirty="0">
                <a:latin typeface="Times New Roman" panose="02020603050405020304" pitchFamily="18" charset="0"/>
                <a:ea typeface="Georgia"/>
                <a:cs typeface="Times New Roman" panose="02020603050405020304" pitchFamily="18" charset="0"/>
                <a:sym typeface="Georgia"/>
              </a:rPr>
              <a:t>Motivation to research problem</a:t>
            </a:r>
          </a:p>
          <a:p>
            <a:pPr marL="285750" indent="-285750">
              <a:buFont typeface="Arial" panose="020B0604020202020204" pitchFamily="34" charset="0"/>
              <a:buChar char="•"/>
            </a:pPr>
            <a:r>
              <a:rPr lang="en-US" sz="2000" b="1" dirty="0">
                <a:latin typeface="Times New Roman" panose="02020603050405020304" pitchFamily="18" charset="0"/>
                <a:ea typeface="Calibri"/>
                <a:cs typeface="Times New Roman" panose="02020603050405020304" pitchFamily="18" charset="0"/>
                <a:sym typeface="Georgia"/>
              </a:rPr>
              <a:t>Objectives overview</a:t>
            </a:r>
          </a:p>
          <a:p>
            <a:pPr marL="285750" indent="-285750">
              <a:buFont typeface="Arial" panose="020B0604020202020204" pitchFamily="34" charset="0"/>
              <a:buChar char="•"/>
            </a:pPr>
            <a:r>
              <a:rPr lang="en-US" sz="2000" b="1" i="0" strike="noStrike" cap="none" dirty="0">
                <a:latin typeface="Times New Roman" panose="02020603050405020304" pitchFamily="18" charset="0"/>
                <a:ea typeface="Calibri"/>
                <a:cs typeface="Times New Roman" panose="02020603050405020304" pitchFamily="18" charset="0"/>
                <a:sym typeface="Georgia"/>
              </a:rPr>
              <a:t>Components</a:t>
            </a:r>
          </a:p>
          <a:p>
            <a:pPr marL="285750" indent="-285750">
              <a:buFont typeface="Arial" panose="020B0604020202020204" pitchFamily="34" charset="0"/>
              <a:buChar char="•"/>
            </a:pPr>
            <a:r>
              <a:rPr lang="en-US" sz="2000" b="1" dirty="0">
                <a:latin typeface="Times New Roman" panose="02020603050405020304" pitchFamily="18" charset="0"/>
                <a:ea typeface="Calibri"/>
                <a:cs typeface="Times New Roman" panose="02020603050405020304" pitchFamily="18" charset="0"/>
                <a:sym typeface="Georgia"/>
              </a:rPr>
              <a:t>Working Principle </a:t>
            </a:r>
          </a:p>
          <a:p>
            <a:pPr marL="285750" indent="-285750">
              <a:buFont typeface="Arial" panose="020B0604020202020204" pitchFamily="34" charset="0"/>
              <a:buChar char="•"/>
            </a:pPr>
            <a:r>
              <a:rPr lang="en-US" sz="2000" b="1" i="0" strike="noStrike" cap="none" dirty="0">
                <a:latin typeface="Times New Roman" panose="02020603050405020304" pitchFamily="18" charset="0"/>
                <a:ea typeface="Calibri"/>
                <a:cs typeface="Times New Roman" panose="02020603050405020304" pitchFamily="18" charset="0"/>
                <a:sym typeface="Georgia"/>
              </a:rPr>
              <a:t>Circuit </a:t>
            </a:r>
            <a:r>
              <a:rPr lang="en-US" sz="2000" b="1" dirty="0">
                <a:latin typeface="Times New Roman" panose="02020603050405020304" pitchFamily="18" charset="0"/>
                <a:ea typeface="Calibri"/>
                <a:cs typeface="Times New Roman" panose="02020603050405020304" pitchFamily="18" charset="0"/>
                <a:sym typeface="Georgia"/>
              </a:rPr>
              <a:t>S</a:t>
            </a:r>
            <a:r>
              <a:rPr lang="en-US" sz="2000" b="1" i="0" strike="noStrike" cap="none" dirty="0">
                <a:latin typeface="Times New Roman" panose="02020603050405020304" pitchFamily="18" charset="0"/>
                <a:ea typeface="Calibri"/>
                <a:cs typeface="Times New Roman" panose="02020603050405020304" pitchFamily="18" charset="0"/>
                <a:sym typeface="Georgia"/>
              </a:rPr>
              <a:t>imulat</a:t>
            </a:r>
            <a:r>
              <a:rPr lang="en-US" sz="2000" b="1" dirty="0">
                <a:latin typeface="Times New Roman" panose="02020603050405020304" pitchFamily="18" charset="0"/>
                <a:ea typeface="Calibri"/>
                <a:cs typeface="Times New Roman" panose="02020603050405020304" pitchFamily="18" charset="0"/>
                <a:sym typeface="Georgia"/>
              </a:rPr>
              <a:t>ion Diagram</a:t>
            </a:r>
            <a:br>
              <a:rPr lang="en-US" sz="2000" b="1" dirty="0">
                <a:latin typeface="Times New Roman" panose="02020603050405020304" pitchFamily="18" charset="0"/>
                <a:ea typeface="Calibri"/>
                <a:cs typeface="Times New Roman" panose="02020603050405020304" pitchFamily="18" charset="0"/>
                <a:sym typeface="Georgia"/>
              </a:rPr>
            </a:br>
            <a:r>
              <a:rPr lang="en-US" sz="2000" b="1" dirty="0">
                <a:latin typeface="Times New Roman" panose="02020603050405020304" pitchFamily="18" charset="0"/>
                <a:ea typeface="Calibri"/>
                <a:cs typeface="Times New Roman" panose="02020603050405020304" pitchFamily="18" charset="0"/>
                <a:sym typeface="Georgia"/>
              </a:rPr>
              <a:t>(half implementation)</a:t>
            </a:r>
          </a:p>
          <a:p>
            <a:pPr marL="285750" indent="-285750">
              <a:buFont typeface="Arial" panose="020B0604020202020204" pitchFamily="34" charset="0"/>
              <a:buChar char="•"/>
            </a:pPr>
            <a:r>
              <a:rPr lang="en-US" sz="2000" b="1" i="0" strike="noStrike" cap="none" dirty="0">
                <a:latin typeface="Times New Roman" panose="02020603050405020304" pitchFamily="18" charset="0"/>
                <a:ea typeface="Calibri"/>
                <a:cs typeface="Times New Roman" panose="02020603050405020304" pitchFamily="18" charset="0"/>
                <a:sym typeface="Georgia"/>
              </a:rPr>
              <a:t>Results and output</a:t>
            </a:r>
          </a:p>
          <a:p>
            <a:pPr marL="285750" indent="-285750">
              <a:buFont typeface="Arial" panose="020B0604020202020204" pitchFamily="34" charset="0"/>
              <a:buChar char="•"/>
            </a:pPr>
            <a:r>
              <a:rPr lang="en-US" sz="2000" b="1" i="0" strike="noStrike" cap="none" dirty="0">
                <a:latin typeface="Times New Roman" panose="02020603050405020304" pitchFamily="18" charset="0"/>
                <a:ea typeface="Calibri"/>
                <a:cs typeface="Times New Roman" panose="02020603050405020304" pitchFamily="18" charset="0"/>
                <a:sym typeface="Georgia"/>
              </a:rPr>
              <a:t>Project latest images</a:t>
            </a:r>
            <a:br>
              <a:rPr lang="en-US" sz="2000" b="1" i="0" strike="noStrike" cap="none" dirty="0">
                <a:latin typeface="Times New Roman" panose="02020603050405020304" pitchFamily="18" charset="0"/>
                <a:ea typeface="Calibri"/>
                <a:cs typeface="Times New Roman" panose="02020603050405020304" pitchFamily="18" charset="0"/>
                <a:sym typeface="Calibri"/>
              </a:rPr>
            </a:br>
            <a:r>
              <a:rPr lang="en-IN" sz="2000" b="1" dirty="0">
                <a:latin typeface="Times New Roman" panose="02020603050405020304" pitchFamily="18" charset="0"/>
                <a:cs typeface="Times New Roman" panose="02020603050405020304" pitchFamily="18" charset="0"/>
              </a:rPr>
              <a:t>Application</a:t>
            </a:r>
          </a:p>
          <a:p>
            <a:pPr marL="285750" indent="-285750">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Conclusion</a:t>
            </a:r>
            <a:br>
              <a:rPr lang="en-US" sz="1800" b="1" i="0" strike="noStrike" cap="none" dirty="0">
                <a:solidFill>
                  <a:srgbClr val="3333CC"/>
                </a:solidFill>
                <a:latin typeface="Calibri"/>
                <a:ea typeface="Calibri"/>
                <a:cs typeface="Calibri"/>
                <a:sym typeface="Calibri"/>
              </a:rPr>
            </a:br>
            <a:br>
              <a:rPr lang="en-US" sz="1800" b="1" i="0" strike="noStrike" cap="none" dirty="0">
                <a:solidFill>
                  <a:srgbClr val="3333CC"/>
                </a:solidFill>
                <a:latin typeface="Times New Roman" panose="02020603050405020304" pitchFamily="18" charset="0"/>
                <a:ea typeface="Calibri"/>
                <a:cs typeface="Times New Roman" panose="02020603050405020304" pitchFamily="18" charset="0"/>
                <a:sym typeface="Calibri"/>
              </a:rPr>
            </a:br>
            <a:br>
              <a:rPr lang="en-US" sz="1800" b="1" i="0" strike="noStrike" cap="none" dirty="0">
                <a:solidFill>
                  <a:srgbClr val="3333CC"/>
                </a:solidFill>
                <a:latin typeface="Calibri"/>
                <a:ea typeface="Calibri"/>
                <a:cs typeface="Calibri"/>
                <a:sym typeface="Calibri"/>
              </a:rPr>
            </a:br>
            <a:br>
              <a:rPr lang="en-US" sz="1800" b="1" i="0" strike="noStrike" cap="none" dirty="0">
                <a:solidFill>
                  <a:srgbClr val="3333CC"/>
                </a:solidFill>
                <a:latin typeface="Times New Roman" panose="02020603050405020304" pitchFamily="18" charset="0"/>
                <a:ea typeface="Calibri"/>
                <a:cs typeface="Times New Roman" panose="02020603050405020304" pitchFamily="18" charset="0"/>
                <a:sym typeface="Calibri"/>
              </a:rPr>
            </a:br>
            <a:endParaRPr lang="en-US" sz="1800" b="1" i="0" strike="noStrike" cap="none" dirty="0">
              <a:solidFill>
                <a:srgbClr val="3333CC"/>
              </a:solidFill>
              <a:latin typeface="Calibri"/>
              <a:ea typeface="Calibri"/>
              <a:cs typeface="Calibri"/>
              <a:sym typeface="Calibri"/>
            </a:endParaRPr>
          </a:p>
          <a:p>
            <a:br>
              <a:rPr lang="en-US" sz="1800" b="1" i="0" strike="noStrike" cap="none" dirty="0">
                <a:solidFill>
                  <a:srgbClr val="3333CC"/>
                </a:solidFill>
                <a:latin typeface="Times New Roman" panose="02020603050405020304" pitchFamily="18" charset="0"/>
                <a:ea typeface="Calibri"/>
                <a:cs typeface="Times New Roman" panose="02020603050405020304" pitchFamily="18" charset="0"/>
                <a:sym typeface="Calibri"/>
              </a:rPr>
            </a:br>
            <a:br>
              <a:rPr lang="en-US" sz="1800" b="1" i="0" strike="noStrike" cap="none" dirty="0">
                <a:solidFill>
                  <a:srgbClr val="3333CC"/>
                </a:solidFill>
                <a:latin typeface="Calibri"/>
                <a:ea typeface="Calibri"/>
                <a:cs typeface="Calibri"/>
                <a:sym typeface="Calibri"/>
              </a:rPr>
            </a:br>
            <a:endParaRPr lang="en-US" sz="1800" b="1" i="0" strike="noStrike" cap="none" dirty="0">
              <a:solidFill>
                <a:srgbClr val="3333CC"/>
              </a:solidFill>
              <a:latin typeface="Times New Roman" panose="02020603050405020304" pitchFamily="18" charset="0"/>
              <a:ea typeface="Calibri"/>
              <a:cs typeface="Times New Roman" panose="02020603050405020304" pitchFamily="18" charset="0"/>
              <a:sym typeface="Calibri"/>
            </a:endParaRPr>
          </a:p>
          <a:p>
            <a:r>
              <a:rPr lang="en-US" sz="1800" b="1" i="0" strike="noStrike" cap="none" dirty="0">
                <a:solidFill>
                  <a:srgbClr val="3333CC"/>
                </a:solidFill>
                <a:latin typeface="Times New Roman" panose="02020603050405020304" pitchFamily="18" charset="0"/>
                <a:ea typeface="Georgia"/>
                <a:cs typeface="Times New Roman" panose="02020603050405020304" pitchFamily="18" charset="0"/>
                <a:sym typeface="Georgia"/>
              </a:rPr>
              <a:t> </a:t>
            </a:r>
            <a:endParaRPr lang="en-IN" b="1" dirty="0"/>
          </a:p>
        </p:txBody>
      </p:sp>
    </p:spTree>
    <p:extLst>
      <p:ext uri="{BB962C8B-B14F-4D97-AF65-F5344CB8AC3E}">
        <p14:creationId xmlns:p14="http://schemas.microsoft.com/office/powerpoint/2010/main" val="4112164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
          <p:cNvSpPr txBox="1"/>
          <p:nvPr/>
        </p:nvSpPr>
        <p:spPr>
          <a:xfrm>
            <a:off x="533520" y="606911"/>
            <a:ext cx="8229240" cy="114264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3300" b="1" i="0" strike="noStrike" cap="none" dirty="0">
                <a:solidFill>
                  <a:srgbClr val="3333CC"/>
                </a:solidFill>
                <a:latin typeface="Times New Roman" panose="02020603050405020304" pitchFamily="18" charset="0"/>
                <a:ea typeface="Georgia"/>
                <a:cs typeface="Times New Roman" panose="02020603050405020304" pitchFamily="18" charset="0"/>
                <a:sym typeface="Georgia"/>
              </a:rPr>
              <a:t>Introduction and origin of the research problem</a:t>
            </a:r>
            <a:br>
              <a:rPr lang="en-US" sz="1800" b="0" i="0" strike="noStrike" cap="none" dirty="0">
                <a:solidFill>
                  <a:srgbClr val="3333CC"/>
                </a:solidFill>
                <a:latin typeface="Times New Roman" panose="02020603050405020304" pitchFamily="18" charset="0"/>
                <a:ea typeface="Arial"/>
                <a:cs typeface="Times New Roman" panose="02020603050405020304" pitchFamily="18" charset="0"/>
                <a:sym typeface="Arial"/>
              </a:rPr>
            </a:br>
            <a:endParaRPr sz="3300" b="0" i="0" strike="noStrike" cap="none" dirty="0">
              <a:solidFill>
                <a:srgbClr val="3333CC"/>
              </a:solidFill>
              <a:latin typeface="Times New Roman" panose="02020603050405020304" pitchFamily="18" charset="0"/>
              <a:ea typeface="Calibri"/>
              <a:cs typeface="Times New Roman" panose="02020603050405020304" pitchFamily="18" charset="0"/>
              <a:sym typeface="Calibri"/>
            </a:endParaRPr>
          </a:p>
        </p:txBody>
      </p:sp>
      <p:sp>
        <p:nvSpPr>
          <p:cNvPr id="188" name="Google Shape;188;p2"/>
          <p:cNvSpPr txBox="1"/>
          <p:nvPr/>
        </p:nvSpPr>
        <p:spPr>
          <a:xfrm>
            <a:off x="457380" y="1621533"/>
            <a:ext cx="8229240" cy="3073757"/>
          </a:xfrm>
          <a:prstGeom prst="rect">
            <a:avLst/>
          </a:prstGeom>
          <a:noFill/>
          <a:ln>
            <a:noFill/>
          </a:ln>
        </p:spPr>
        <p:txBody>
          <a:bodyPr spcFirstLastPara="1" wrap="square" lIns="91425" tIns="45700" rIns="91425" bIns="45700" anchor="t" anchorCtr="0">
            <a:normAutofit/>
          </a:bodyPr>
          <a:lstStyle/>
          <a:p>
            <a:pPr algn="just">
              <a:lnSpc>
                <a:spcPct val="107000"/>
              </a:lnSpc>
              <a:spcAft>
                <a:spcPts val="800"/>
              </a:spcAft>
            </a:pPr>
            <a:r>
              <a:rPr lang="en-US" sz="2100" kern="1600" dirty="0">
                <a:effectLst/>
                <a:latin typeface="Times New Roman" panose="02020603050405020304" pitchFamily="18" charset="0"/>
                <a:ea typeface="Times New Roman" panose="02020603050405020304" pitchFamily="18" charset="0"/>
                <a:cs typeface="Times New Roman" panose="02020603050405020304" pitchFamily="18" charset="0"/>
              </a:rPr>
              <a:t>Nowadays, Gas leakage is a serious problem observed in many places like industries, residence and Compressed Natural gas (CNG) vehicles like cars, buses, etc. It observed that due to gas leakage many dangerous accidents occur. </a:t>
            </a:r>
          </a:p>
          <a:p>
            <a:pPr algn="just">
              <a:lnSpc>
                <a:spcPct val="107000"/>
              </a:lnSpc>
              <a:spcAft>
                <a:spcPts val="800"/>
              </a:spcAft>
            </a:pPr>
            <a:r>
              <a:rPr lang="en-US" sz="2100" kern="1600" dirty="0">
                <a:effectLst/>
                <a:latin typeface="Times New Roman" panose="02020603050405020304" pitchFamily="18" charset="0"/>
                <a:ea typeface="Times New Roman" panose="02020603050405020304" pitchFamily="18" charset="0"/>
                <a:cs typeface="Times New Roman" panose="02020603050405020304" pitchFamily="18" charset="0"/>
              </a:rPr>
              <a:t>These gases catch fire easily due to that any leak that occurs may lead to an explosion. It led to various accidents resulting in injuries and material loss. </a:t>
            </a:r>
            <a:endParaRPr lang="en-IN" sz="21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026" name="Picture 2" descr="What to do in Case of an LPG Leakage| Safety Tips for Home">
            <a:extLst>
              <a:ext uri="{FF2B5EF4-FFF2-40B4-BE49-F238E27FC236}">
                <a16:creationId xmlns:a16="http://schemas.microsoft.com/office/drawing/2014/main" id="{A4BFAA1F-C3DE-5E07-3FD2-9DAABFEEFF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4917" y="4146157"/>
            <a:ext cx="3154166" cy="16674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7C01BBF-C143-5AF6-40FE-C6B5D581CADB}"/>
              </a:ext>
            </a:extLst>
          </p:cNvPr>
          <p:cNvSpPr>
            <a:spLocks noGrp="1"/>
          </p:cNvSpPr>
          <p:nvPr>
            <p:ph type="subTitle" idx="1"/>
          </p:nvPr>
        </p:nvSpPr>
        <p:spPr>
          <a:xfrm>
            <a:off x="800100" y="1140432"/>
            <a:ext cx="7543800" cy="2896518"/>
          </a:xfrm>
        </p:spPr>
        <p:txBody>
          <a:bodyPr>
            <a:normAutofit/>
          </a:bodyPr>
          <a:lstStyle/>
          <a:p>
            <a:pPr marL="0" marR="0" lvl="0" indent="0" algn="just" defTabSz="457200" rtl="0" eaLnBrk="1" fontAlgn="auto" latinLnBrk="0" hangingPunct="1">
              <a:lnSpc>
                <a:spcPct val="107000"/>
              </a:lnSpc>
              <a:spcBef>
                <a:spcPts val="0"/>
              </a:spcBef>
              <a:spcAft>
                <a:spcPts val="800"/>
              </a:spcAft>
              <a:buClrTx/>
              <a:buSzTx/>
              <a:buFontTx/>
              <a:buNone/>
              <a:tabLst/>
              <a:defRPr/>
            </a:pPr>
            <a:r>
              <a:rPr kumimoji="0" lang="en-US" sz="2100" b="0" i="0" u="none" strike="noStrike" kern="16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The number of deaths increases due to the explosion of LPG and the threat to human lives has been growing in recent years. </a:t>
            </a:r>
          </a:p>
          <a:p>
            <a:pPr marL="0" marR="0" lvl="0" indent="0" algn="just" defTabSz="457200" rtl="0" eaLnBrk="1" fontAlgn="auto" latinLnBrk="0" hangingPunct="1">
              <a:lnSpc>
                <a:spcPct val="107000"/>
              </a:lnSpc>
              <a:spcBef>
                <a:spcPts val="0"/>
              </a:spcBef>
              <a:spcAft>
                <a:spcPts val="800"/>
              </a:spcAft>
              <a:buClrTx/>
              <a:buSzTx/>
              <a:buFontTx/>
              <a:buNone/>
              <a:tabLst/>
              <a:defRPr/>
            </a:pPr>
            <a:r>
              <a:rPr kumimoji="0" lang="en-US" sz="2100" b="0" i="0" u="none" strike="noStrike" kern="16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To avoid this problem, the project entitled ”</a:t>
            </a:r>
            <a:r>
              <a:rPr kumimoji="0" lang="en-US" sz="2100" b="0" i="0" u="none" strike="noStrike" kern="0" cap="small" spc="-150" normalizeH="0" baseline="0" noProof="0" dirty="0" err="1">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gsm</a:t>
            </a:r>
            <a:r>
              <a:rPr kumimoji="0" lang="en-US" sz="2100" b="0" i="0" u="none" strike="noStrike" kern="0" cap="small" spc="-15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 based automatic alarm system for disaster management”</a:t>
            </a:r>
            <a:r>
              <a:rPr kumimoji="0" lang="en-IN" sz="2100" b="0" i="0" u="none" strike="noStrike" kern="0" cap="small" spc="-15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a:t>
            </a:r>
            <a:r>
              <a:rPr kumimoji="0" lang="en-US" sz="2100" b="0" i="0" u="none" strike="noStrike" kern="16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give great help in term of preventing any explosion and accident caused by gas leakage.</a:t>
            </a:r>
            <a:r>
              <a:rPr kumimoji="0" lang="en-IN" sz="2100" b="0" i="0" u="none" strike="noStrike" kern="16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a:t>
            </a:r>
            <a:r>
              <a:rPr kumimoji="0" lang="en-US" sz="2100" b="0" i="0" u="none" strike="noStrike" kern="12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The purpose of this project is to detect the leakage of gas to prevent any accident occur.</a:t>
            </a:r>
            <a:endParaRPr kumimoji="0" lang="en-IN" sz="2100" b="0" i="0" u="none" strike="noStrike" kern="12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pic>
        <p:nvPicPr>
          <p:cNvPr id="2050" name="Picture 2" descr="Gujarat: At Least 6 Dead, 20 In Critical State After Gas Leak At Surat Mill  -">
            <a:extLst>
              <a:ext uri="{FF2B5EF4-FFF2-40B4-BE49-F238E27FC236}">
                <a16:creationId xmlns:a16="http://schemas.microsoft.com/office/drawing/2014/main" id="{5A322432-11E1-6C8D-320F-9B4798FCC1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4715" y="3705066"/>
            <a:ext cx="3438087" cy="2295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1010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
          <p:cNvSpPr txBox="1"/>
          <p:nvPr/>
        </p:nvSpPr>
        <p:spPr>
          <a:xfrm>
            <a:off x="317520" y="280310"/>
            <a:ext cx="8229240" cy="1142640"/>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None/>
            </a:pPr>
            <a:r>
              <a:rPr lang="en-US" sz="3300" b="1" i="0" strike="noStrike" cap="none" dirty="0">
                <a:solidFill>
                  <a:srgbClr val="3333CC"/>
                </a:solidFill>
                <a:latin typeface="Times New Roman" panose="02020603050405020304" pitchFamily="18" charset="0"/>
                <a:ea typeface="Georgia"/>
                <a:cs typeface="Times New Roman" panose="02020603050405020304" pitchFamily="18" charset="0"/>
                <a:sym typeface="Georgia"/>
              </a:rPr>
              <a:t>Motivation to research problem</a:t>
            </a:r>
            <a:endParaRPr sz="3300" b="0" i="0" strike="noStrike" cap="none" dirty="0">
              <a:solidFill>
                <a:srgbClr val="3333CC"/>
              </a:solidFill>
              <a:latin typeface="Times New Roman" panose="02020603050405020304" pitchFamily="18" charset="0"/>
              <a:ea typeface="Calibri"/>
              <a:cs typeface="Times New Roman" panose="02020603050405020304" pitchFamily="18" charset="0"/>
              <a:sym typeface="Calibri"/>
            </a:endParaRPr>
          </a:p>
        </p:txBody>
      </p:sp>
      <p:sp>
        <p:nvSpPr>
          <p:cNvPr id="194" name="Google Shape;194;p3"/>
          <p:cNvSpPr txBox="1"/>
          <p:nvPr/>
        </p:nvSpPr>
        <p:spPr>
          <a:xfrm>
            <a:off x="501660" y="1486318"/>
            <a:ext cx="8229240" cy="4525560"/>
          </a:xfrm>
          <a:prstGeom prst="rect">
            <a:avLst/>
          </a:prstGeom>
          <a:noFill/>
          <a:ln>
            <a:noFill/>
          </a:ln>
        </p:spPr>
        <p:txBody>
          <a:bodyPr spcFirstLastPara="1" wrap="square" lIns="91425" tIns="45700" rIns="91425" bIns="45700" anchor="t" anchorCtr="0">
            <a:noAutofit/>
          </a:bodyPr>
          <a:lstStyle/>
          <a:p>
            <a:pPr algn="just">
              <a:lnSpc>
                <a:spcPct val="107000"/>
              </a:lnSpc>
              <a:spcAft>
                <a:spcPts val="800"/>
              </a:spcAft>
            </a:pPr>
            <a:r>
              <a:rPr lang="en-US" sz="2200" dirty="0">
                <a:effectLst/>
                <a:latin typeface="Times New Roman" panose="02020603050405020304" pitchFamily="18" charset="0"/>
                <a:ea typeface="Times New Roman" panose="02020603050405020304" pitchFamily="18" charset="0"/>
                <a:cs typeface="Times New Roman" panose="02020603050405020304" pitchFamily="18" charset="0"/>
              </a:rPr>
              <a:t>Gas leakage is a major problem which causes vulnerable accidents in the domestic areas, residential premises, industrial sector, etc. Nowadays, home security has become a major issue because of increasing usage of LPG pipelines and hence leakage has become a common issue. </a:t>
            </a:r>
          </a:p>
          <a:p>
            <a:pPr algn="just">
              <a:lnSpc>
                <a:spcPct val="107000"/>
              </a:lnSpc>
              <a:spcAft>
                <a:spcPts val="800"/>
              </a:spcAft>
            </a:pPr>
            <a:r>
              <a:rPr lang="en-US" sz="2200" dirty="0">
                <a:effectLst/>
                <a:latin typeface="Times New Roman" panose="02020603050405020304" pitchFamily="18" charset="0"/>
                <a:ea typeface="Times New Roman" panose="02020603050405020304" pitchFamily="18" charset="0"/>
                <a:cs typeface="Times New Roman" panose="02020603050405020304" pitchFamily="18" charset="0"/>
              </a:rPr>
              <a:t>Liquefied Petroleum Gas (LPG) is the source of fuel which is used especially in urban areas because it is clean compared to firewood and charcoal. Gas leakage is a source of great anxiety within residential areas, studios and vehicles like Compressed Natural Gas (CNG), buses, and cars which are run on gas power. </a:t>
            </a:r>
          </a:p>
        </p:txBody>
      </p:sp>
      <p:sp>
        <p:nvSpPr>
          <p:cNvPr id="196" name="Google Shape;196;p3"/>
          <p:cNvSpPr/>
          <p:nvPr/>
        </p:nvSpPr>
        <p:spPr>
          <a:xfrm>
            <a:off x="2861640" y="5500800"/>
            <a:ext cx="3142440" cy="36468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1800" b="1" i="0" u="none" strike="noStrike" cap="none" dirty="0">
                <a:solidFill>
                  <a:srgbClr val="000000"/>
                </a:solidFill>
                <a:latin typeface="Times New Roman"/>
                <a:ea typeface="Times New Roman"/>
                <a:cs typeface="Times New Roman"/>
                <a:sym typeface="Times New Roman"/>
              </a:rPr>
              <a:t> </a:t>
            </a:r>
            <a:endParaRPr sz="1400" b="0" i="0" u="none" strike="noStrike" cap="none" dirty="0">
              <a:solidFill>
                <a:schemeClr val="dk1"/>
              </a:solidFill>
              <a:latin typeface="Arial"/>
              <a:ea typeface="Arial"/>
              <a:cs typeface="Arial"/>
              <a:sym typeface="Arial"/>
            </a:endParaRPr>
          </a:p>
        </p:txBody>
      </p:sp>
      <p:sp>
        <p:nvSpPr>
          <p:cNvPr id="197" name="Google Shape;197;p3"/>
          <p:cNvSpPr/>
          <p:nvPr/>
        </p:nvSpPr>
        <p:spPr>
          <a:xfrm>
            <a:off x="685800" y="5983200"/>
            <a:ext cx="7860960" cy="395280"/>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None/>
            </a:pPr>
            <a:endParaRPr sz="2000" b="0" i="0" u="none" strike="noStrike" cap="none" dirty="0">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100" y="595079"/>
            <a:ext cx="7543800" cy="1450757"/>
          </a:xfrm>
        </p:spPr>
        <p:txBody>
          <a:bodyPr>
            <a:normAutofit/>
          </a:bodyPr>
          <a:lstStyle/>
          <a:p>
            <a:pPr algn="ctr"/>
            <a:r>
              <a:rPr lang="en-US" sz="3300" b="1" dirty="0">
                <a:solidFill>
                  <a:srgbClr val="3333CC"/>
                </a:solidFill>
                <a:latin typeface="Times New Roman" panose="02020603050405020304" pitchFamily="18" charset="0"/>
                <a:ea typeface="Calibri"/>
                <a:cs typeface="Times New Roman" panose="02020603050405020304" pitchFamily="18" charset="0"/>
                <a:sym typeface="Georgia"/>
              </a:rPr>
              <a:t>Objectives overview</a:t>
            </a:r>
            <a:br>
              <a:rPr lang="en-US" sz="3300" b="1" i="0" strike="noStrike" cap="none" dirty="0">
                <a:solidFill>
                  <a:srgbClr val="3333CC"/>
                </a:solidFill>
                <a:latin typeface="Calibri"/>
                <a:ea typeface="Calibri"/>
                <a:cs typeface="Calibri"/>
                <a:sym typeface="Calibri"/>
              </a:rPr>
            </a:br>
            <a:endParaRPr lang="en-IN" sz="3300" b="1" dirty="0">
              <a:solidFill>
                <a:srgbClr val="3333CC"/>
              </a:solidFill>
            </a:endParaRPr>
          </a:p>
        </p:txBody>
      </p:sp>
      <p:sp>
        <p:nvSpPr>
          <p:cNvPr id="3" name="Text Placeholder 2"/>
          <p:cNvSpPr>
            <a:spLocks noGrp="1"/>
          </p:cNvSpPr>
          <p:nvPr>
            <p:ph sz="half" idx="1"/>
          </p:nvPr>
        </p:nvSpPr>
        <p:spPr>
          <a:xfrm>
            <a:off x="457380" y="1891473"/>
            <a:ext cx="8229240" cy="4525560"/>
          </a:xfrm>
        </p:spPr>
        <p:txBody>
          <a:bodyPr>
            <a:normAutofit/>
          </a:bodyPr>
          <a:lstStyle/>
          <a:p>
            <a:pPr marL="285750" indent="-285750" algn="just">
              <a:buFont typeface="Arial" panose="020B0604020202020204" pitchFamily="34" charset="0"/>
              <a:buChar char="•"/>
            </a:pPr>
            <a:r>
              <a:rPr lang="en-US" sz="2100" dirty="0">
                <a:effectLst/>
                <a:latin typeface="Times New Roman" panose="02020603050405020304" pitchFamily="18" charset="0"/>
                <a:ea typeface="Times New Roman" panose="02020603050405020304" pitchFamily="18" charset="0"/>
                <a:cs typeface="Times New Roman" panose="02020603050405020304" pitchFamily="18" charset="0"/>
              </a:rPr>
              <a:t>The objective of proposed project is to discuss and implement a design, functioning and future scope of a gas leakage detection system that can automatically detect, alert the user by sending message using GSM module,  ring buzzer alarm to alert people present locally at the location  and control gas leakage (by exhaust functionalities).</a:t>
            </a:r>
          </a:p>
          <a:p>
            <a:pPr marL="285750" indent="-285750" algn="just">
              <a:buFont typeface="Arial" panose="020B0604020202020204" pitchFamily="34" charset="0"/>
              <a:buChar char="•"/>
            </a:pPr>
            <a:r>
              <a:rPr lang="en-US" sz="2100" dirty="0">
                <a:effectLst/>
                <a:latin typeface="Times New Roman" panose="02020603050405020304" pitchFamily="18" charset="0"/>
                <a:ea typeface="Times New Roman" panose="02020603050405020304" pitchFamily="18" charset="0"/>
                <a:cs typeface="Times New Roman" panose="02020603050405020304" pitchFamily="18" charset="0"/>
              </a:rPr>
              <a:t>The gas leakage security system is based on a gas-sensor that easily detects a gas leakage (LPG, smoke, etc.). The most straight forward method to prevent accidents associated with the gas leakage is to install a gas leakage detection kit like our project, at vulnerable places.</a:t>
            </a:r>
            <a:endParaRPr lang="en-IN" sz="21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022442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45256"/>
            <a:ext cx="8229240" cy="1142640"/>
          </a:xfrm>
        </p:spPr>
        <p:txBody>
          <a:bodyPr>
            <a:normAutofit/>
          </a:bodyPr>
          <a:lstStyle/>
          <a:p>
            <a:pPr algn="ctr"/>
            <a:r>
              <a:rPr lang="en-US" sz="3600" b="1" dirty="0">
                <a:solidFill>
                  <a:srgbClr val="3333CC"/>
                </a:solidFill>
                <a:latin typeface="Times New Roman" panose="02020603050405020304" pitchFamily="18" charset="0"/>
                <a:ea typeface="Calibri"/>
                <a:cs typeface="Times New Roman" panose="02020603050405020304" pitchFamily="18" charset="0"/>
                <a:sym typeface="Georgia"/>
              </a:rPr>
              <a:t>Objectives </a:t>
            </a:r>
            <a:br>
              <a:rPr lang="en-US" sz="3600" b="0" i="0" strike="noStrike" cap="none" dirty="0">
                <a:solidFill>
                  <a:srgbClr val="3333CC"/>
                </a:solidFill>
                <a:latin typeface="Times New Roman" panose="02020603050405020304" pitchFamily="18" charset="0"/>
                <a:ea typeface="Calibri"/>
                <a:cs typeface="Times New Roman" panose="02020603050405020304" pitchFamily="18" charset="0"/>
                <a:sym typeface="Calibri"/>
              </a:rPr>
            </a:br>
            <a:endParaRPr lang="en-IN" sz="3600" dirty="0">
              <a:solidFill>
                <a:srgbClr val="3333CC"/>
              </a:solidFill>
              <a:latin typeface="Times New Roman" panose="02020603050405020304" pitchFamily="18" charset="0"/>
              <a:cs typeface="Times New Roman" panose="02020603050405020304" pitchFamily="18" charset="0"/>
            </a:endParaRPr>
          </a:p>
        </p:txBody>
      </p:sp>
      <p:sp>
        <p:nvSpPr>
          <p:cNvPr id="3" name="Text Placeholder 2"/>
          <p:cNvSpPr>
            <a:spLocks noGrp="1"/>
          </p:cNvSpPr>
          <p:nvPr>
            <p:ph sz="half" idx="1"/>
          </p:nvPr>
        </p:nvSpPr>
        <p:spPr>
          <a:xfrm>
            <a:off x="457200" y="1987896"/>
            <a:ext cx="8229240" cy="4525560"/>
          </a:xfrm>
        </p:spPr>
        <p:txBody>
          <a:bodyPr>
            <a:normAutofit/>
          </a:bodyPr>
          <a:lstStyle/>
          <a:p>
            <a:pPr marL="285750" indent="-285750">
              <a:buFont typeface="Arial" panose="020B0604020202020204" pitchFamily="34" charset="0"/>
              <a:buChar char="•"/>
            </a:pPr>
            <a:r>
              <a:rPr lang="en-US" sz="2100" dirty="0">
                <a:effectLst/>
                <a:latin typeface="Times New Roman" panose="02020603050405020304" pitchFamily="18" charset="0"/>
                <a:ea typeface="Times New Roman" panose="02020603050405020304" pitchFamily="18" charset="0"/>
                <a:cs typeface="Times New Roman" panose="02020603050405020304" pitchFamily="18" charset="0"/>
              </a:rPr>
              <a:t>The main objective of our system is to design/built a GSM-based automatic alarm system for disaster management, at a minimal cost with providing maximum benefits.</a:t>
            </a:r>
            <a:endParaRPr lang="en-IN" sz="2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Detect gas leakage like LPG  using LPG gas sensor and Arduino.</a:t>
            </a:r>
          </a:p>
          <a:p>
            <a:pPr marL="285750" indent="-285750">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Buzzer-produce alert sound on gas leakage.</a:t>
            </a:r>
          </a:p>
          <a:p>
            <a:pPr marL="285750" indent="-285750">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Red  LED will on when system detect gas leakage</a:t>
            </a:r>
          </a:p>
          <a:p>
            <a:pPr marL="285750" indent="-285750">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Message send to the user by using GSM module</a:t>
            </a:r>
          </a:p>
          <a:p>
            <a:pPr marL="285750" indent="-285750">
              <a:buFont typeface="Arial" panose="020B0604020202020204" pitchFamily="34" charset="0"/>
              <a:buChar char="•"/>
            </a:pPr>
            <a:r>
              <a:rPr lang="en-IN" sz="2100" dirty="0">
                <a:latin typeface="Times New Roman" panose="02020603050405020304" pitchFamily="18" charset="0"/>
                <a:cs typeface="Times New Roman" panose="02020603050405020304" pitchFamily="18" charset="0"/>
              </a:rPr>
              <a:t>Exhaust fan automatically turn on whenever the gas leakage detected</a:t>
            </a:r>
          </a:p>
          <a:p>
            <a:pPr marL="285750" indent="-285750">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It will connect to the owner as soon as possible to take further steps of prevention.</a:t>
            </a:r>
          </a:p>
          <a:p>
            <a:pPr marL="285750" indent="-285750">
              <a:buFont typeface="Arial" panose="020B0604020202020204" pitchFamily="34" charset="0"/>
              <a:buChar char="•"/>
            </a:pPr>
            <a:endParaRPr lang="en-IN" sz="2100" dirty="0">
              <a:latin typeface="Times New Roman" panose="02020603050405020304" pitchFamily="18" charset="0"/>
              <a:cs typeface="Times New Roman" panose="02020603050405020304" pitchFamily="18" charset="0"/>
            </a:endParaRPr>
          </a:p>
          <a:p>
            <a:endParaRPr lang="en-IN" sz="21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100" dirty="0">
              <a:latin typeface="Times New Roman" panose="02020603050405020304" pitchFamily="18" charset="0"/>
              <a:cs typeface="Times New Roman" panose="02020603050405020304" pitchFamily="18" charset="0"/>
            </a:endParaRPr>
          </a:p>
          <a:p>
            <a:endParaRPr lang="en-IN"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1188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11861-142E-4DFC-B840-BCA16F33A80D}"/>
              </a:ext>
            </a:extLst>
          </p:cNvPr>
          <p:cNvSpPr>
            <a:spLocks noGrp="1"/>
          </p:cNvSpPr>
          <p:nvPr>
            <p:ph type="title"/>
          </p:nvPr>
        </p:nvSpPr>
        <p:spPr>
          <a:xfrm>
            <a:off x="543464" y="516915"/>
            <a:ext cx="8229240" cy="1142640"/>
          </a:xfrm>
        </p:spPr>
        <p:txBody>
          <a:bodyPr>
            <a:normAutofit/>
          </a:bodyPr>
          <a:lstStyle/>
          <a:p>
            <a:pPr algn="ctr"/>
            <a:r>
              <a:rPr lang="en-US" sz="3300" b="1" i="0" strike="noStrike" cap="none" dirty="0">
                <a:solidFill>
                  <a:srgbClr val="3333CC"/>
                </a:solidFill>
                <a:latin typeface="Times New Roman" panose="02020603050405020304" pitchFamily="18" charset="0"/>
                <a:ea typeface="Calibri"/>
                <a:cs typeface="Times New Roman" panose="02020603050405020304" pitchFamily="18" charset="0"/>
                <a:sym typeface="Georgia"/>
              </a:rPr>
              <a:t>Components</a:t>
            </a:r>
            <a:br>
              <a:rPr lang="en-US" sz="3300" b="0" i="0" strike="noStrike" cap="none" dirty="0">
                <a:solidFill>
                  <a:srgbClr val="3333CC"/>
                </a:solidFill>
                <a:latin typeface="Times New Roman" panose="02020603050405020304" pitchFamily="18" charset="0"/>
                <a:ea typeface="Calibri"/>
                <a:cs typeface="Times New Roman" panose="02020603050405020304" pitchFamily="18" charset="0"/>
                <a:sym typeface="Calibri"/>
              </a:rPr>
            </a:br>
            <a:endParaRPr lang="en-IN" sz="3300" dirty="0">
              <a:solidFill>
                <a:srgbClr val="3333CC"/>
              </a:solidFill>
            </a:endParaRPr>
          </a:p>
        </p:txBody>
      </p:sp>
      <p:pic>
        <p:nvPicPr>
          <p:cNvPr id="6" name="Picture 5">
            <a:extLst>
              <a:ext uri="{FF2B5EF4-FFF2-40B4-BE49-F238E27FC236}">
                <a16:creationId xmlns:a16="http://schemas.microsoft.com/office/drawing/2014/main" id="{CD9322D3-28FC-4281-8420-D0995C0029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808097"/>
            <a:ext cx="3068958" cy="1348893"/>
          </a:xfrm>
          <a:prstGeom prst="rect">
            <a:avLst/>
          </a:prstGeom>
        </p:spPr>
      </p:pic>
      <p:pic>
        <p:nvPicPr>
          <p:cNvPr id="7" name="Picture 6">
            <a:extLst>
              <a:ext uri="{FF2B5EF4-FFF2-40B4-BE49-F238E27FC236}">
                <a16:creationId xmlns:a16="http://schemas.microsoft.com/office/drawing/2014/main" id="{E9A33D57-9C7C-4C5B-BF88-A8666DADAC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8631933">
            <a:off x="5035189" y="3567764"/>
            <a:ext cx="2143125" cy="2143125"/>
          </a:xfrm>
          <a:prstGeom prst="rect">
            <a:avLst/>
          </a:prstGeom>
        </p:spPr>
      </p:pic>
      <p:pic>
        <p:nvPicPr>
          <p:cNvPr id="8" name="Picture 7">
            <a:extLst>
              <a:ext uri="{FF2B5EF4-FFF2-40B4-BE49-F238E27FC236}">
                <a16:creationId xmlns:a16="http://schemas.microsoft.com/office/drawing/2014/main" id="{BE18680B-C980-45A1-9A37-AFE77D2D16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0810" y="3822347"/>
            <a:ext cx="2173528" cy="2143125"/>
          </a:xfrm>
          <a:prstGeom prst="rect">
            <a:avLst/>
          </a:prstGeom>
        </p:spPr>
      </p:pic>
      <p:pic>
        <p:nvPicPr>
          <p:cNvPr id="9" name="Picture 8">
            <a:extLst>
              <a:ext uri="{FF2B5EF4-FFF2-40B4-BE49-F238E27FC236}">
                <a16:creationId xmlns:a16="http://schemas.microsoft.com/office/drawing/2014/main" id="{4CC12E49-6E85-411F-B92E-7E0DF48B7C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16833" y="1808097"/>
            <a:ext cx="2667000" cy="1320416"/>
          </a:xfrm>
          <a:prstGeom prst="rect">
            <a:avLst/>
          </a:prstGeom>
        </p:spPr>
      </p:pic>
      <p:pic>
        <p:nvPicPr>
          <p:cNvPr id="10" name="Picture 9">
            <a:extLst>
              <a:ext uri="{FF2B5EF4-FFF2-40B4-BE49-F238E27FC236}">
                <a16:creationId xmlns:a16="http://schemas.microsoft.com/office/drawing/2014/main" id="{B10470F7-60FA-4212-AD4E-14F996D1E10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49933" y="1858891"/>
            <a:ext cx="2143125" cy="1666373"/>
          </a:xfrm>
          <a:prstGeom prst="rect">
            <a:avLst/>
          </a:prstGeom>
        </p:spPr>
      </p:pic>
      <p:sp>
        <p:nvSpPr>
          <p:cNvPr id="11" name="TextBox 10">
            <a:extLst>
              <a:ext uri="{FF2B5EF4-FFF2-40B4-BE49-F238E27FC236}">
                <a16:creationId xmlns:a16="http://schemas.microsoft.com/office/drawing/2014/main" id="{F359ED44-1795-4760-A547-8F9D27B81D0F}"/>
              </a:ext>
            </a:extLst>
          </p:cNvPr>
          <p:cNvSpPr txBox="1"/>
          <p:nvPr/>
        </p:nvSpPr>
        <p:spPr>
          <a:xfrm>
            <a:off x="1383033" y="3035653"/>
            <a:ext cx="2143125" cy="369332"/>
          </a:xfrm>
          <a:prstGeom prst="rect">
            <a:avLst/>
          </a:prstGeom>
          <a:noFill/>
        </p:spPr>
        <p:txBody>
          <a:bodyPr wrap="square" rtlCol="0">
            <a:spAutoFit/>
          </a:bodyPr>
          <a:lstStyle/>
          <a:p>
            <a:r>
              <a:rPr lang="en-IN" dirty="0"/>
              <a:t>Bread Board</a:t>
            </a:r>
          </a:p>
        </p:txBody>
      </p:sp>
      <p:sp>
        <p:nvSpPr>
          <p:cNvPr id="12" name="TextBox 11">
            <a:extLst>
              <a:ext uri="{FF2B5EF4-FFF2-40B4-BE49-F238E27FC236}">
                <a16:creationId xmlns:a16="http://schemas.microsoft.com/office/drawing/2014/main" id="{C2A954EF-C500-4AE2-AD5E-E3714A0FCB29}"/>
              </a:ext>
            </a:extLst>
          </p:cNvPr>
          <p:cNvSpPr txBox="1"/>
          <p:nvPr/>
        </p:nvSpPr>
        <p:spPr>
          <a:xfrm>
            <a:off x="4429564" y="3525264"/>
            <a:ext cx="1180627" cy="369332"/>
          </a:xfrm>
          <a:prstGeom prst="rect">
            <a:avLst/>
          </a:prstGeom>
          <a:noFill/>
        </p:spPr>
        <p:txBody>
          <a:bodyPr wrap="square" rtlCol="0">
            <a:spAutoFit/>
          </a:bodyPr>
          <a:lstStyle/>
          <a:p>
            <a:r>
              <a:rPr lang="en-IN" dirty="0" err="1"/>
              <a:t>Arduino</a:t>
            </a:r>
            <a:endParaRPr lang="en-IN" dirty="0"/>
          </a:p>
        </p:txBody>
      </p:sp>
      <p:sp>
        <p:nvSpPr>
          <p:cNvPr id="13" name="TextBox 12">
            <a:extLst>
              <a:ext uri="{FF2B5EF4-FFF2-40B4-BE49-F238E27FC236}">
                <a16:creationId xmlns:a16="http://schemas.microsoft.com/office/drawing/2014/main" id="{783C77F0-2B44-4931-AAA6-E7A8FEA97D7B}"/>
              </a:ext>
            </a:extLst>
          </p:cNvPr>
          <p:cNvSpPr txBox="1"/>
          <p:nvPr/>
        </p:nvSpPr>
        <p:spPr>
          <a:xfrm>
            <a:off x="6758792" y="3176016"/>
            <a:ext cx="1783081" cy="523220"/>
          </a:xfrm>
          <a:prstGeom prst="rect">
            <a:avLst/>
          </a:prstGeom>
          <a:noFill/>
        </p:spPr>
        <p:txBody>
          <a:bodyPr wrap="square" rtlCol="0">
            <a:spAutoFit/>
          </a:bodyPr>
          <a:lstStyle/>
          <a:p>
            <a:r>
              <a:rPr lang="en-IN" dirty="0"/>
              <a:t>Gas Sensor MQ    135</a:t>
            </a:r>
          </a:p>
        </p:txBody>
      </p:sp>
      <p:sp>
        <p:nvSpPr>
          <p:cNvPr id="14" name="TextBox 13">
            <a:extLst>
              <a:ext uri="{FF2B5EF4-FFF2-40B4-BE49-F238E27FC236}">
                <a16:creationId xmlns:a16="http://schemas.microsoft.com/office/drawing/2014/main" id="{C108AA49-60EB-43BB-A6EC-424A8E7BBF7A}"/>
              </a:ext>
            </a:extLst>
          </p:cNvPr>
          <p:cNvSpPr txBox="1"/>
          <p:nvPr/>
        </p:nvSpPr>
        <p:spPr>
          <a:xfrm flipH="1">
            <a:off x="2604205" y="5965472"/>
            <a:ext cx="546737" cy="369332"/>
          </a:xfrm>
          <a:prstGeom prst="rect">
            <a:avLst/>
          </a:prstGeom>
          <a:noFill/>
        </p:spPr>
        <p:txBody>
          <a:bodyPr wrap="square" rtlCol="0">
            <a:spAutoFit/>
          </a:bodyPr>
          <a:lstStyle/>
          <a:p>
            <a:r>
              <a:rPr lang="en-IN" dirty="0"/>
              <a:t>LED</a:t>
            </a:r>
          </a:p>
        </p:txBody>
      </p:sp>
      <p:sp>
        <p:nvSpPr>
          <p:cNvPr id="15" name="TextBox 14">
            <a:extLst>
              <a:ext uri="{FF2B5EF4-FFF2-40B4-BE49-F238E27FC236}">
                <a16:creationId xmlns:a16="http://schemas.microsoft.com/office/drawing/2014/main" id="{4C42DFA2-4BA5-42F8-8D09-1CBDBF71ECA0}"/>
              </a:ext>
            </a:extLst>
          </p:cNvPr>
          <p:cNvSpPr txBox="1"/>
          <p:nvPr/>
        </p:nvSpPr>
        <p:spPr>
          <a:xfrm>
            <a:off x="6425804" y="5668640"/>
            <a:ext cx="1695450" cy="369332"/>
          </a:xfrm>
          <a:prstGeom prst="rect">
            <a:avLst/>
          </a:prstGeom>
          <a:noFill/>
        </p:spPr>
        <p:txBody>
          <a:bodyPr wrap="square" rtlCol="0">
            <a:spAutoFit/>
          </a:bodyPr>
          <a:lstStyle/>
          <a:p>
            <a:r>
              <a:rPr lang="en-IN" dirty="0"/>
              <a:t>Jumper Wires</a:t>
            </a:r>
          </a:p>
        </p:txBody>
      </p:sp>
    </p:spTree>
    <p:extLst>
      <p:ext uri="{BB962C8B-B14F-4D97-AF65-F5344CB8AC3E}">
        <p14:creationId xmlns:p14="http://schemas.microsoft.com/office/powerpoint/2010/main" val="1553742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anim calcmode="lin" valueType="num">
                                      <p:cBhvr>
                                        <p:cTn id="8" dur="2000" fill="hold"/>
                                        <p:tgtEl>
                                          <p:spTgt spid="6"/>
                                        </p:tgtEl>
                                        <p:attrNameLst>
                                          <p:attrName>ppt_w</p:attrName>
                                        </p:attrNameLst>
                                      </p:cBhvr>
                                      <p:tavLst>
                                        <p:tav tm="0" fmla="#ppt_w*sin(2.5*pi*$)">
                                          <p:val>
                                            <p:fltVal val="0"/>
                                          </p:val>
                                        </p:tav>
                                        <p:tav tm="100000">
                                          <p:val>
                                            <p:fltVal val="1"/>
                                          </p:val>
                                        </p:tav>
                                      </p:tavLst>
                                    </p:anim>
                                    <p:anim calcmode="lin" valueType="num">
                                      <p:cBhvr>
                                        <p:cTn id="9" dur="2000" fill="hold"/>
                                        <p:tgtEl>
                                          <p:spTgt spid="6"/>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down)">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randombar(horizontal)">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TM02900769[[fn=Retrospect]]</Template>
  <TotalTime>169</TotalTime>
  <Words>1063</Words>
  <Application>Microsoft Office PowerPoint</Application>
  <PresentationFormat>On-screen Show (4:3)</PresentationFormat>
  <Paragraphs>91</Paragraphs>
  <Slides>18</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Georgia</vt:lpstr>
      <vt:lpstr>Symbol</vt:lpstr>
      <vt:lpstr>Times New Roman</vt:lpstr>
      <vt:lpstr>Retrospect</vt:lpstr>
      <vt:lpstr>PowerPoint Presentation</vt:lpstr>
      <vt:lpstr>Approval from guide for the evaluation</vt:lpstr>
      <vt:lpstr>Contents of the Presentation</vt:lpstr>
      <vt:lpstr>PowerPoint Presentation</vt:lpstr>
      <vt:lpstr>PowerPoint Presentation</vt:lpstr>
      <vt:lpstr>PowerPoint Presentation</vt:lpstr>
      <vt:lpstr>Objectives overview </vt:lpstr>
      <vt:lpstr>Objectives  </vt:lpstr>
      <vt:lpstr>Components </vt:lpstr>
      <vt:lpstr>Components </vt:lpstr>
      <vt:lpstr>PowerPoint Presentation</vt:lpstr>
      <vt:lpstr>Circuit Simulation Diagram (half implementation)  </vt:lpstr>
      <vt:lpstr>Results and output</vt:lpstr>
      <vt:lpstr>Results and output</vt:lpstr>
      <vt:lpstr>Project latest images  </vt:lpstr>
      <vt:lpstr>PowerPoint Presentation</vt:lpstr>
      <vt:lpstr>APPLICATION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pooja</dc:creator>
  <cp:lastModifiedBy>Vansh Panwar</cp:lastModifiedBy>
  <cp:revision>34</cp:revision>
  <dcterms:created xsi:type="dcterms:W3CDTF">2019-03-30T06:52:13Z</dcterms:created>
  <dcterms:modified xsi:type="dcterms:W3CDTF">2022-05-05T17:49:33Z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21</vt:i4>
  </property>
</Properties>
</file>